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315" r:id="rId3"/>
    <p:sldId id="312" r:id="rId4"/>
    <p:sldId id="304" r:id="rId5"/>
    <p:sldId id="306" r:id="rId6"/>
    <p:sldId id="329" r:id="rId7"/>
    <p:sldId id="320" r:id="rId8"/>
    <p:sldId id="321" r:id="rId9"/>
    <p:sldId id="322" r:id="rId10"/>
    <p:sldId id="307" r:id="rId11"/>
    <p:sldId id="324" r:id="rId12"/>
    <p:sldId id="323" r:id="rId13"/>
    <p:sldId id="327" r:id="rId14"/>
    <p:sldId id="305" r:id="rId15"/>
    <p:sldId id="302" r:id="rId16"/>
    <p:sldId id="325" r:id="rId17"/>
    <p:sldId id="326" r:id="rId18"/>
    <p:sldId id="291" r:id="rId19"/>
    <p:sldId id="308" r:id="rId20"/>
    <p:sldId id="309" r:id="rId21"/>
    <p:sldId id="310" r:id="rId22"/>
    <p:sldId id="328" r:id="rId23"/>
    <p:sldId id="3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4B968B-970D-D7C9-28FF-A4E41AE89CE7}" name="Junhong(Jennifer) Zhao" initials="JZ" userId="S::zhaoj1@staff.vuw.ac.nz::48b8dc03-d361-480e-a5b3-93507c13e4fa" providerId="AD"/>
  <p188:author id="{9332DDD4-3857-9D78-376D-66C96893D2CA}" name="Andrew Chalmers" initials="AC" userId="S::chalmea1@staff.vuw.ac.nz::9e54647b-87fb-427e-aa50-381b2980e68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C9E4"/>
    <a:srgbClr val="E3C9E3"/>
    <a:srgbClr val="99CCFF"/>
    <a:srgbClr val="DDDDDD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9B69FC-2B03-4DDA-AB72-C9AB6AD275D3}" v="627" dt="2024-12-04T13:23:16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78308" autoAdjust="0"/>
  </p:normalViewPr>
  <p:slideViewPr>
    <p:cSldViewPr snapToGrid="0">
      <p:cViewPr varScale="1">
        <p:scale>
          <a:sx n="64" d="100"/>
          <a:sy n="64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62258-32E2-44C1-AFEB-D254721878D5}" type="datetimeFigureOut">
              <a:rPr lang="en-NZ" smtClean="0"/>
              <a:t>26/12/2024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0CAAF-B82F-49A0-B384-2A4EA2C3C11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06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NZ" dirty="0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75068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20195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7B9BA-6FE9-D79F-C88C-7DB543997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55E71-218F-1181-F0F7-02CFCE06D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CED782-14B7-690E-C0E0-672CE315E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352D-FBEA-05D2-4298-09A13C77E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71091-06B2-4C5B-A56C-7A96ADBDC062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47333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71091-06B2-4C5B-A56C-7A96ADBDC062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53675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1736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48799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56E9D-6493-72CF-B140-EB656094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D0E521-B064-4981-453A-8A890DE4E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7CF74-6C90-B323-90C0-E537DAF38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D1D05-6DC2-6BCE-1949-61C5D8990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1236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31353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421FB-3A64-2227-64A4-DE0DD9D0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37258-FF2E-C1AD-4C0D-1291BE5DE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CC754-CB01-F07E-55A1-DF035B94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55184-56B3-D471-58F5-06464FED1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34320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C2B5D-D42E-7261-3F43-0B17BEE1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9CCC2-42E7-A1CD-A55F-5D371777B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94FD-CE68-DFE0-1A95-5D72FC1B5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A2108-287A-5BF2-AA61-D70964ACA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0483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0850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0CAAF-B82F-49A0-B384-2A4EA2C3C111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0128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34C88-EE66-8669-AACD-14F93818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A372A-E0A0-5ED3-F0F4-B410C6EC4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FA44DD-4468-5158-7ABC-12A6A4FC3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1D726-BDA5-4540-FCEC-35FD95E9D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71091-06B2-4C5B-A56C-7A96ADBDC062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942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C4BFF-4B06-4F6D-8F26-7029E2C78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15C16-793E-F26A-150A-24E22296F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35FB7-98AB-2B5D-E4CC-DE4CE0F74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8870-4591-900E-F7CB-8D11BA65C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71091-06B2-4C5B-A56C-7A96ADBDC062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37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04CE2-2DB7-F44E-9CEA-BE6E1DCCB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2A9B5-89E0-9D16-00AB-4CFA7E54D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ED288-5AC5-7DDC-3D96-2BEC58708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440FF-7067-7D51-7C33-76F96FC2C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71091-06B2-4C5B-A56C-7A96ADBDC062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711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E1053-E0AA-1572-FA45-848EFBF5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D8E76-2281-CC0A-B00D-3247179CA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76A3C-49A8-4953-8814-39EEB3B86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54946-4375-D1B9-85C1-4ABF6B72A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71091-06B2-4C5B-A56C-7A96ADBDC062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5399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2334-EA17-3BE2-2FBA-EBC9D365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43D98-D7F5-7AB9-63D0-98EE81422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7A9B1-DFB5-22D3-6AC9-92CE182F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A9CBF-6F27-40B6-84DB-55E285CCC837}" type="datetime1">
              <a:rPr lang="en-NZ" smtClean="0"/>
              <a:t>26/12/2024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AEEA-731C-0C3C-F8A1-A1442F4C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56F46-7404-23A7-2A54-8BA3FBB0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7072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E818-5560-024F-AD7A-4458B8D8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891D3-D6C0-3ADB-9173-3EA6FEAD1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35AF3-9BA3-7996-B273-4014F729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E293-324B-463E-BA7D-43F846FD83C0}" type="datetime1">
              <a:rPr lang="en-NZ" smtClean="0"/>
              <a:t>26/12/2024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1E513-04A4-AE00-222E-C99B0C69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F48C1-D2F7-036A-9608-CA4C2B62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674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723A9-1F40-EBF8-6A91-C3F7DCF4A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FD65B-29DB-6DCC-6773-61BFD2584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DC9E-C5DA-18C2-EC6A-A192E38E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CE037-CB95-42BB-8FEB-F9DB4D0FAC16}" type="datetime1">
              <a:rPr lang="en-NZ" smtClean="0"/>
              <a:t>26/12/2024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553BC-ADC7-1A3B-14F0-01C0C4C9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205E3-0D90-F271-91D1-4D084EE5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266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8DA4-2037-9CE9-F745-95E97F55C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C0A83-6F97-C698-56B5-DAB4E555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7C274-B2C0-6891-EB4D-956381F3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3EFF-6689-443B-9235-E58C60278CAE}" type="datetime1">
              <a:rPr lang="en-NZ" smtClean="0"/>
              <a:t>26/12/2024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DE5E-111F-6464-057B-4D0B385F4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E9DC5-3EE0-D583-A499-EEB191F6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6900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F3AA-C9F3-D71A-A4C9-58AF6C59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9EA56-D46F-1050-B917-C4C2FDF0C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5C5D6-DEFB-F24B-94FE-A1F9291A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4D7C9-3AC2-4CA2-A66C-7BCFC5101477}" type="datetime1">
              <a:rPr lang="en-NZ" smtClean="0"/>
              <a:t>26/12/2024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CA1D4-A030-52D2-1144-15BC9FA0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A1B48-73AE-1CDB-9955-B76D27A7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4712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2124-85E1-66A6-6664-A123C085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940F6-E1A6-07B1-AAB4-7738FEBAA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D07FA-9A46-1333-8416-DDF896CB0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52005-BB70-1541-DE40-06E515CB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2D5D-9AEC-4C73-84A9-00C917B142ED}" type="datetime1">
              <a:rPr lang="en-NZ" smtClean="0"/>
              <a:t>26/12/2024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87D6F-9496-FE80-8A63-17613111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D9AAE-F19C-07D8-59BE-7CF75BB3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828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896D-3C86-EB1B-3B77-A6C3EE24F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0D455-36D1-D83E-4F3E-09964838D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E1045-37DD-4B90-94C2-6062DABCD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AD134F-8C37-D401-2EBF-7232B9D24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60E68-9A93-8C30-C8C7-A8E5AC085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19DF9-6809-61A9-F524-96C72EFB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153A-2764-45AC-AFA7-830FC122AE8F}" type="datetime1">
              <a:rPr lang="en-NZ" smtClean="0"/>
              <a:t>26/12/2024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68CAAA-DCB7-5097-B92B-C2BB8959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912D8-CC94-2F0C-11ED-D17F0C53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9311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5E6A-182B-C564-8F7D-FA11CCB7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092D0-41E2-F3D4-2B94-4092F003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5C16-2C33-40CC-AE29-02A206319DC9}" type="datetime1">
              <a:rPr lang="en-NZ" smtClean="0"/>
              <a:t>26/12/2024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8205E-39D4-30FE-CA81-B31B2805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12367-AB09-1733-35FC-92909274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47424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A01B92-779A-394A-81F4-BA4EFA61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31B9-9B15-415E-89C0-1E4A2B292BCF}" type="datetime1">
              <a:rPr lang="en-NZ" smtClean="0"/>
              <a:t>26/12/2024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0A8A5-3220-82E4-3B39-CEF74F8B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0949C-B363-1197-F2EC-B673DFAEF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934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85A2-9ABD-8B90-0ECC-A0D33727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067D9-7B20-83A9-9860-AEE22F3EC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4E465-1BD2-F5A9-0456-BBB38A233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700FB-7B13-D363-FD7A-E58F4F1E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DECB4-4166-4F3C-B7F6-6E05FBC806F0}" type="datetime1">
              <a:rPr lang="en-NZ" smtClean="0"/>
              <a:t>26/12/2024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8CE5E-5D66-FCFA-C4BE-CC5780F6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7122E-CB37-DD35-F479-260A9DE9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460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18A7-2482-22A4-1C1D-9EE0E5DF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E1E57A-21DD-2E3D-6F5A-076D222E0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769AA-FF60-1B3B-DF16-D62BE3A05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D1671-2BCE-2B1C-FF54-4CB857E2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406B-12BA-4141-8C1D-557124D1CD82}" type="datetime1">
              <a:rPr lang="en-NZ" smtClean="0"/>
              <a:t>26/12/2024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42CF4-2335-BE91-D918-3BEE7D23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19437-5092-8F92-A7BF-05F4B116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431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151280-FA78-CFCA-E67C-58740BD5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41DF4-A4C5-F148-932B-AB7FE2384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52F54-6387-AEEC-F497-0E83ABB93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DA7035-FF65-4684-BAC7-5F90B313C713}" type="datetime1">
              <a:rPr lang="en-NZ" smtClean="0"/>
              <a:t>26/12/2024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AE778-58E2-6686-889E-AD0CCE39C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J. Weir et al. Full-body De-lighting, ACCV 2024</a:t>
            </a:r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33833-EF4F-CF38-6CB6-7BE3D8CA1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DC6861-6A24-4ACB-BCA2-8A99DDB3E20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552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.png"/><Relationship Id="rId4" Type="http://schemas.openxmlformats.org/officeDocument/2006/relationships/image" Target="../media/image22.png"/><Relationship Id="rId9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2.jpe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12" Type="http://schemas.openxmlformats.org/officeDocument/2006/relationships/image" Target="../media/image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8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2.jpe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2.jpe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B949B-C2EB-0896-06E3-A7405B7BE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Z" b="1" dirty="0"/>
              <a:t>Full-body Human De-lighting with Semi-Supervised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8DE6E-F16F-496A-58AF-A0675223B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653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NZ" b="1" dirty="0"/>
              <a:t>Josh Weir, Junhong Zhao, Andrew Chalmers, Taehyun Rhee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1562561-80E1-3A0E-FC02-16739751C538}"/>
              </a:ext>
            </a:extLst>
          </p:cNvPr>
          <p:cNvSpPr txBox="1">
            <a:spLocks/>
          </p:cNvSpPr>
          <p:nvPr/>
        </p:nvSpPr>
        <p:spPr>
          <a:xfrm>
            <a:off x="1524000" y="3591879"/>
            <a:ext cx="9144000" cy="347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ACCV 2024 - ORAL PRESENTATION</a:t>
            </a:r>
          </a:p>
        </p:txBody>
      </p:sp>
      <p:pic>
        <p:nvPicPr>
          <p:cNvPr id="2060" name="Picture 12" descr="Home - ACCV 2024">
            <a:extLst>
              <a:ext uri="{FF2B5EF4-FFF2-40B4-BE49-F238E27FC236}">
                <a16:creationId xmlns:a16="http://schemas.microsoft.com/office/drawing/2014/main" id="{E72E30F3-2AD5-82AE-FD20-8A36DB328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45" y="4953322"/>
            <a:ext cx="2516651" cy="55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he-university-of-melbourne-vector-logo">
            <a:extLst>
              <a:ext uri="{FF2B5EF4-FFF2-40B4-BE49-F238E27FC236}">
                <a16:creationId xmlns:a16="http://schemas.microsoft.com/office/drawing/2014/main" id="{278591DB-288A-6328-33DF-5C33EFADF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0" b="6064"/>
          <a:stretch/>
        </p:blipFill>
        <p:spPr bwMode="auto">
          <a:xfrm>
            <a:off x="4857098" y="4953322"/>
            <a:ext cx="2263348" cy="55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6343318-6202-3B47-DB07-B0DDD658C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0" b="28880"/>
          <a:stretch/>
        </p:blipFill>
        <p:spPr bwMode="auto">
          <a:xfrm>
            <a:off x="1774681" y="4953322"/>
            <a:ext cx="2305771" cy="55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3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046E-2A7D-840C-2377-F9036069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Global Sparsity Loss</a:t>
            </a:r>
          </a:p>
        </p:txBody>
      </p:sp>
      <p:pic>
        <p:nvPicPr>
          <p:cNvPr id="7" name="Content Placeholder 6" descr="A group of men flexing their muscles&#10;&#10;Description automatically generated">
            <a:extLst>
              <a:ext uri="{FF2B5EF4-FFF2-40B4-BE49-F238E27FC236}">
                <a16:creationId xmlns:a16="http://schemas.microsoft.com/office/drawing/2014/main" id="{5903832E-F7F5-1051-6DFC-26A8407D0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5427"/>
            <a:ext cx="5900580" cy="2331244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1ADE78-A53C-3E0F-E991-88876F1F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188" t="41889" r="44625" b="54424"/>
          <a:stretch/>
        </p:blipFill>
        <p:spPr>
          <a:xfrm>
            <a:off x="1136022" y="1985293"/>
            <a:ext cx="144780" cy="2528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9F4323E-6D38-D914-3668-D0745545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438" t="45576" r="11625" b="50000"/>
          <a:stretch/>
        </p:blipFill>
        <p:spPr>
          <a:xfrm>
            <a:off x="3918451" y="1765988"/>
            <a:ext cx="341514" cy="4386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5F94DF-A90D-D56A-729F-AD25055C00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688" t="57001" r="50000" b="40333"/>
          <a:stretch/>
        </p:blipFill>
        <p:spPr>
          <a:xfrm>
            <a:off x="1940206" y="1950130"/>
            <a:ext cx="236219" cy="2699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78E817-175A-8452-7FC5-5E410D76C1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188" t="56611" r="33127" b="40111"/>
          <a:stretch/>
        </p:blipFill>
        <p:spPr>
          <a:xfrm>
            <a:off x="2921740" y="1935154"/>
            <a:ext cx="277212" cy="3033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B68DFB1-2118-2EA8-5492-B1FB6D23BF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4609" t="47500" r="13750" b="46805"/>
          <a:stretch/>
        </p:blipFill>
        <p:spPr>
          <a:xfrm>
            <a:off x="4912745" y="1663351"/>
            <a:ext cx="277212" cy="5412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2F81DA7-D471-E6B8-A37D-A3BC4350381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3226" t="24561" r="34500" b="72035"/>
          <a:stretch/>
        </p:blipFill>
        <p:spPr>
          <a:xfrm>
            <a:off x="5865054" y="1968573"/>
            <a:ext cx="277213" cy="2334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EAB5C-7313-FBD6-FABB-29454320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3729C-0964-1681-C414-47CC7D86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10</a:t>
            </a:fld>
            <a:endParaRPr lang="en-NZ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963467-41B6-1ACA-9AED-4BD82FE04DD0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6" name="Picture 14" descr="the-university-of-melbourne-vector-logo">
              <a:extLst>
                <a:ext uri="{FF2B5EF4-FFF2-40B4-BE49-F238E27FC236}">
                  <a16:creationId xmlns:a16="http://schemas.microsoft.com/office/drawing/2014/main" id="{4E55792F-0562-DBC7-70D1-2F2A9180FA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2000723C-A794-0E80-4A68-7A0E4B70C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625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3CA24-F1BA-17AC-95FB-C6A56D69D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4469-C45A-B049-BB53-B65CF01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Global Sparsity Loss</a:t>
            </a:r>
          </a:p>
        </p:txBody>
      </p:sp>
      <p:pic>
        <p:nvPicPr>
          <p:cNvPr id="7" name="Content Placeholder 6" descr="A group of men flexing their muscles&#10;&#10;Description automatically generated">
            <a:extLst>
              <a:ext uri="{FF2B5EF4-FFF2-40B4-BE49-F238E27FC236}">
                <a16:creationId xmlns:a16="http://schemas.microsoft.com/office/drawing/2014/main" id="{CF2AB619-35A5-D318-1B60-F344AC6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5427"/>
            <a:ext cx="5900580" cy="233124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515D29-04CA-A03C-CF67-B45737CCC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75" t="47666" r="15313" b="42445"/>
          <a:stretch/>
        </p:blipFill>
        <p:spPr>
          <a:xfrm>
            <a:off x="6914969" y="3564138"/>
            <a:ext cx="4061460" cy="6781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8D022D-3C41-E746-257F-AFE2B0401E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937" t="60491" r="15750" b="31458"/>
          <a:stretch/>
        </p:blipFill>
        <p:spPr>
          <a:xfrm>
            <a:off x="6914969" y="2876818"/>
            <a:ext cx="3939540" cy="5521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57300F-0151-312B-132E-AD86BA2AA7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188" t="41889" r="44625" b="54424"/>
          <a:stretch/>
        </p:blipFill>
        <p:spPr>
          <a:xfrm>
            <a:off x="1136022" y="1985293"/>
            <a:ext cx="144780" cy="2528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151AAA-80D3-3F04-9BCD-25ED08E61A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438" t="45576" r="11625" b="50000"/>
          <a:stretch/>
        </p:blipFill>
        <p:spPr>
          <a:xfrm>
            <a:off x="3918451" y="1765988"/>
            <a:ext cx="341514" cy="4386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42506D5-2C7E-AA70-6350-E5F415FFDC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688" t="57001" r="50000" b="40333"/>
          <a:stretch/>
        </p:blipFill>
        <p:spPr>
          <a:xfrm>
            <a:off x="1940206" y="1950130"/>
            <a:ext cx="236219" cy="2699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0F75985-AC73-28A5-16CD-E08494BA22E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5188" t="56611" r="33127" b="40111"/>
          <a:stretch/>
        </p:blipFill>
        <p:spPr>
          <a:xfrm>
            <a:off x="2921740" y="1935154"/>
            <a:ext cx="277212" cy="3033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482D312-4DD9-7BA8-5FAC-70053B3012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4609" t="47500" r="13750" b="46805"/>
          <a:stretch/>
        </p:blipFill>
        <p:spPr>
          <a:xfrm>
            <a:off x="4912745" y="1663351"/>
            <a:ext cx="277212" cy="5412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89BDB4-A139-1D20-E54D-2476ED46507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3226" t="24561" r="34500" b="72035"/>
          <a:stretch/>
        </p:blipFill>
        <p:spPr>
          <a:xfrm>
            <a:off x="5865054" y="1968573"/>
            <a:ext cx="277213" cy="2334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97AF0-14A0-E0EB-4ADF-F7393871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727E1-A5FF-84B3-6FF7-5B7191EE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11</a:t>
            </a:fld>
            <a:endParaRPr lang="en-NZ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1310E0-18DC-E07C-2EC5-C5CB6CF1520A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6" name="Picture 14" descr="the-university-of-melbourne-vector-logo">
              <a:extLst>
                <a:ext uri="{FF2B5EF4-FFF2-40B4-BE49-F238E27FC236}">
                  <a16:creationId xmlns:a16="http://schemas.microsoft.com/office/drawing/2014/main" id="{A9BECC14-BBC7-22C5-6D72-41FB1279AE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12AF2D76-CF34-4554-9CE4-EB011A4E77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478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4DF70-A41C-EAA2-9FE3-0402F1DE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C8C3-05FF-60D2-19F6-6B7B7D4E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Global Sparsity Loss</a:t>
            </a:r>
          </a:p>
        </p:txBody>
      </p:sp>
      <p:pic>
        <p:nvPicPr>
          <p:cNvPr id="7" name="Content Placeholder 6" descr="A group of men flexing their muscles&#10;&#10;Description automatically generated">
            <a:extLst>
              <a:ext uri="{FF2B5EF4-FFF2-40B4-BE49-F238E27FC236}">
                <a16:creationId xmlns:a16="http://schemas.microsoft.com/office/drawing/2014/main" id="{891BFBC6-8573-21C4-5D63-C18F9C91E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5427"/>
            <a:ext cx="5900580" cy="233124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B6220-42C6-9E14-8379-3981B570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75" t="47666" r="15313" b="42445"/>
          <a:stretch/>
        </p:blipFill>
        <p:spPr>
          <a:xfrm>
            <a:off x="6914969" y="3564138"/>
            <a:ext cx="4061460" cy="6781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CD8390-A355-5FBA-8EAB-9E61D485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937" t="60491" r="15750" b="31458"/>
          <a:stretch/>
        </p:blipFill>
        <p:spPr>
          <a:xfrm>
            <a:off x="6914969" y="2876818"/>
            <a:ext cx="3939540" cy="5521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11486E-7640-A7BA-4107-9397B92B67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000" t="53111" r="21813" b="37889"/>
          <a:stretch/>
        </p:blipFill>
        <p:spPr>
          <a:xfrm>
            <a:off x="1208412" y="4816805"/>
            <a:ext cx="4211310" cy="10560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225746-80AC-5199-B0A3-BF2AAC02BC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4188" t="41889" r="44625" b="54424"/>
          <a:stretch/>
        </p:blipFill>
        <p:spPr>
          <a:xfrm>
            <a:off x="1136022" y="1985293"/>
            <a:ext cx="144780" cy="2528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FEE21A-9192-F0CA-645E-D4E50AE685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6438" t="45576" r="11625" b="50000"/>
          <a:stretch/>
        </p:blipFill>
        <p:spPr>
          <a:xfrm>
            <a:off x="3918451" y="1765988"/>
            <a:ext cx="341514" cy="4386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883FC90-8CCC-4E48-1CDB-9A4C90E4B5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688" t="57001" r="50000" b="40333"/>
          <a:stretch/>
        </p:blipFill>
        <p:spPr>
          <a:xfrm>
            <a:off x="1940206" y="1950130"/>
            <a:ext cx="236219" cy="2699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7AF737-2FCE-E7C7-1B1E-340166E45B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5188" t="56611" r="33127" b="40111"/>
          <a:stretch/>
        </p:blipFill>
        <p:spPr>
          <a:xfrm>
            <a:off x="2921740" y="1935154"/>
            <a:ext cx="277212" cy="3033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AB362E3-086C-A7DE-2DB3-31AA93CB89F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4609" t="47500" r="13750" b="46805"/>
          <a:stretch/>
        </p:blipFill>
        <p:spPr>
          <a:xfrm>
            <a:off x="4912745" y="1663351"/>
            <a:ext cx="277212" cy="5412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F0AE6B-874C-E10B-77B5-CD52AC05CBC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3226" t="24561" r="34500" b="72035"/>
          <a:stretch/>
        </p:blipFill>
        <p:spPr>
          <a:xfrm>
            <a:off x="5865054" y="1968573"/>
            <a:ext cx="277213" cy="23343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6330288-6C38-2907-76AD-CFDF6D1659DC}"/>
              </a:ext>
            </a:extLst>
          </p:cNvPr>
          <p:cNvSpPr txBox="1"/>
          <p:nvPr/>
        </p:nvSpPr>
        <p:spPr>
          <a:xfrm>
            <a:off x="1136022" y="5803833"/>
            <a:ext cx="350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Applied to </a:t>
            </a:r>
            <a:r>
              <a:rPr lang="en-NZ" dirty="0">
                <a:solidFill>
                  <a:schemeClr val="accent2"/>
                </a:solidFill>
              </a:rPr>
              <a:t>labelled</a:t>
            </a:r>
            <a:r>
              <a:rPr lang="en-NZ" dirty="0"/>
              <a:t> </a:t>
            </a:r>
            <a:r>
              <a:rPr lang="en-NZ" dirty="0">
                <a:solidFill>
                  <a:schemeClr val="accent2"/>
                </a:solidFill>
              </a:rPr>
              <a:t>synthetic</a:t>
            </a:r>
            <a:r>
              <a:rPr lang="en-NZ" dirty="0"/>
              <a:t>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429D8C-F253-3713-CA85-29412AF824B9}"/>
              </a:ext>
            </a:extLst>
          </p:cNvPr>
          <p:cNvSpPr txBox="1"/>
          <p:nvPr/>
        </p:nvSpPr>
        <p:spPr>
          <a:xfrm>
            <a:off x="6411218" y="5803833"/>
            <a:ext cx="321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Applied to </a:t>
            </a:r>
            <a:r>
              <a:rPr lang="en-NZ" dirty="0">
                <a:solidFill>
                  <a:srgbClr val="0070C0"/>
                </a:solidFill>
              </a:rPr>
              <a:t>unlabelled</a:t>
            </a:r>
            <a:r>
              <a:rPr lang="en-NZ" dirty="0"/>
              <a:t> </a:t>
            </a:r>
            <a:r>
              <a:rPr lang="en-NZ" dirty="0">
                <a:solidFill>
                  <a:srgbClr val="0070C0"/>
                </a:solidFill>
              </a:rPr>
              <a:t>real</a:t>
            </a:r>
            <a:r>
              <a:rPr lang="en-NZ" dirty="0"/>
              <a:t> data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815608E-AFB2-EA79-1A89-A87912E6D36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0375" t="49224" r="14438" b="41444"/>
          <a:stretch/>
        </p:blipFill>
        <p:spPr>
          <a:xfrm>
            <a:off x="6411218" y="4946883"/>
            <a:ext cx="4443291" cy="92600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50B86-1533-1DAA-CF58-7685B30C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FB748-683D-D0DB-BE2C-2A91C604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12</a:t>
            </a:fld>
            <a:endParaRPr lang="en-NZ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C542C-D24A-1562-6196-3BF4A3260B02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6" name="Picture 14" descr="the-university-of-melbourne-vector-logo">
              <a:extLst>
                <a:ext uri="{FF2B5EF4-FFF2-40B4-BE49-F238E27FC236}">
                  <a16:creationId xmlns:a16="http://schemas.microsoft.com/office/drawing/2014/main" id="{7E922C5A-1A0B-7204-64B9-02B69D0BC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86CB94AD-BED5-CEBC-45A0-DBEDF454EA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142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A505A-1E83-6640-9E74-9E3BCF90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2235-E40B-B397-1849-CF9AEE6A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Global Sparsity Loss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E3EA41-A7B3-C806-629D-CC090CE31AE9}"/>
              </a:ext>
            </a:extLst>
          </p:cNvPr>
          <p:cNvCxnSpPr/>
          <p:nvPr/>
        </p:nvCxnSpPr>
        <p:spPr>
          <a:xfrm flipH="1">
            <a:off x="9058914" y="2583180"/>
            <a:ext cx="678180" cy="0"/>
          </a:xfrm>
          <a:prstGeom prst="straightConnector1">
            <a:avLst/>
          </a:prstGeom>
          <a:ln w="57150">
            <a:noFill/>
            <a:tailEnd type="triangle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0E0088-A977-1404-B1A1-9DD7DA3E46D4}"/>
              </a:ext>
            </a:extLst>
          </p:cNvPr>
          <p:cNvGrpSpPr/>
          <p:nvPr/>
        </p:nvGrpSpPr>
        <p:grpSpPr>
          <a:xfrm>
            <a:off x="883930" y="1569300"/>
            <a:ext cx="9546104" cy="3838954"/>
            <a:chOff x="1708636" y="1569300"/>
            <a:chExt cx="9546104" cy="3838954"/>
          </a:xfrm>
        </p:grpSpPr>
        <p:pic>
          <p:nvPicPr>
            <p:cNvPr id="11" name="Picture 10" descr="A diagram of a diagram of people sitting on a chair&#10;&#10;Description automatically generated">
              <a:extLst>
                <a:ext uri="{FF2B5EF4-FFF2-40B4-BE49-F238E27FC236}">
                  <a16:creationId xmlns:a16="http://schemas.microsoft.com/office/drawing/2014/main" id="{CEEF81C8-6594-8FE7-9E0E-B3CF54BA1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36" y="1569300"/>
              <a:ext cx="8273564" cy="383895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3BF92B9-0E3A-05F0-C250-BBB929488B94}"/>
                </a:ext>
              </a:extLst>
            </p:cNvPr>
            <p:cNvGrpSpPr/>
            <p:nvPr/>
          </p:nvGrpSpPr>
          <p:grpSpPr>
            <a:xfrm>
              <a:off x="9706064" y="2617628"/>
              <a:ext cx="1548676" cy="1757526"/>
              <a:chOff x="9883695" y="2881246"/>
              <a:chExt cx="1653626" cy="187885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526DB59-B455-81BD-09B3-F40D8DC90BCD}"/>
                  </a:ext>
                </a:extLst>
              </p:cNvPr>
              <p:cNvSpPr txBox="1"/>
              <p:nvPr/>
            </p:nvSpPr>
            <p:spPr>
              <a:xfrm>
                <a:off x="9883695" y="2881246"/>
                <a:ext cx="1653626" cy="296122"/>
              </a:xfrm>
              <a:prstGeom prst="rect">
                <a:avLst/>
              </a:prstGeom>
              <a:solidFill>
                <a:srgbClr val="FFDDEA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Global Sparsity Loss</a:t>
                </a:r>
                <a:endParaRPr lang="en-NZ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6E599E-D826-1147-BF4A-73ECD84F604D}"/>
                  </a:ext>
                </a:extLst>
              </p:cNvPr>
              <p:cNvSpPr txBox="1"/>
              <p:nvPr/>
            </p:nvSpPr>
            <p:spPr>
              <a:xfrm>
                <a:off x="9890764" y="4463983"/>
                <a:ext cx="767827" cy="296122"/>
              </a:xfrm>
              <a:prstGeom prst="rect">
                <a:avLst/>
              </a:prstGeom>
              <a:solidFill>
                <a:srgbClr val="C9E9F7"/>
              </a:solidFill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DA Loss</a:t>
                </a:r>
                <a:endParaRPr lang="en-NZ" dirty="0"/>
              </a:p>
            </p:txBody>
          </p: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ADABE-788A-EAE4-8CC1-CA0A884C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33090-284C-1B18-E699-78337859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999"/>
            <a:ext cx="2743200" cy="365125"/>
          </a:xfrm>
        </p:spPr>
        <p:txBody>
          <a:bodyPr/>
          <a:lstStyle/>
          <a:p>
            <a:fld id="{FDDC6861-6A24-4ACB-BCA2-8A99DDB3E20D}" type="slidenum">
              <a:rPr lang="en-NZ" smtClean="0"/>
              <a:t>13</a:t>
            </a:fld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94EF9-6582-015A-3033-EAE94C68C8BB}"/>
              </a:ext>
            </a:extLst>
          </p:cNvPr>
          <p:cNvSpPr/>
          <p:nvPr/>
        </p:nvSpPr>
        <p:spPr>
          <a:xfrm>
            <a:off x="2819400" y="3079292"/>
            <a:ext cx="7772400" cy="2496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E7810C-ECE1-A574-4404-AE260FEFD286}"/>
              </a:ext>
            </a:extLst>
          </p:cNvPr>
          <p:cNvSpPr/>
          <p:nvPr/>
        </p:nvSpPr>
        <p:spPr>
          <a:xfrm>
            <a:off x="8771340" y="3043883"/>
            <a:ext cx="2266464" cy="1601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2A7CE-E2DF-A243-B998-7AA245E89874}"/>
              </a:ext>
            </a:extLst>
          </p:cNvPr>
          <p:cNvSpPr/>
          <p:nvPr/>
        </p:nvSpPr>
        <p:spPr>
          <a:xfrm>
            <a:off x="3133725" y="2723921"/>
            <a:ext cx="73025" cy="355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C462BA-BCB8-8526-DB73-F6D93C52316E}"/>
              </a:ext>
            </a:extLst>
          </p:cNvPr>
          <p:cNvSpPr/>
          <p:nvPr/>
        </p:nvSpPr>
        <p:spPr>
          <a:xfrm>
            <a:off x="5888038" y="2368550"/>
            <a:ext cx="488156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B21C0A-EB83-F9E0-6BA7-11E3F58D47D3}"/>
              </a:ext>
            </a:extLst>
          </p:cNvPr>
          <p:cNvSpPr/>
          <p:nvPr/>
        </p:nvSpPr>
        <p:spPr>
          <a:xfrm>
            <a:off x="6376194" y="2513856"/>
            <a:ext cx="171450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EC61D-04EE-ED0F-F916-AADB5960848B}"/>
              </a:ext>
            </a:extLst>
          </p:cNvPr>
          <p:cNvSpPr/>
          <p:nvPr/>
        </p:nvSpPr>
        <p:spPr>
          <a:xfrm>
            <a:off x="6571456" y="2583180"/>
            <a:ext cx="246701" cy="140741"/>
          </a:xfrm>
          <a:prstGeom prst="rect">
            <a:avLst/>
          </a:prstGeom>
          <a:solidFill>
            <a:srgbClr val="E3C9E4"/>
          </a:solidFill>
          <a:ln>
            <a:solidFill>
              <a:srgbClr val="E3C9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971C02-6BF2-0CBA-5856-C7A427C86302}"/>
              </a:ext>
            </a:extLst>
          </p:cNvPr>
          <p:cNvSpPr/>
          <p:nvPr/>
        </p:nvSpPr>
        <p:spPr>
          <a:xfrm>
            <a:off x="8517887" y="2869227"/>
            <a:ext cx="171450" cy="210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8D590-8532-4746-120B-DDD1048F67ED}"/>
              </a:ext>
            </a:extLst>
          </p:cNvPr>
          <p:cNvSpPr txBox="1"/>
          <p:nvPr/>
        </p:nvSpPr>
        <p:spPr>
          <a:xfrm>
            <a:off x="3788058" y="3498620"/>
            <a:ext cx="1023214" cy="276999"/>
          </a:xfrm>
          <a:prstGeom prst="rect">
            <a:avLst/>
          </a:prstGeom>
          <a:solidFill>
            <a:srgbClr val="FCE3C6"/>
          </a:solidFill>
          <a:ln w="38100">
            <a:solidFill>
              <a:schemeClr val="accent2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>
                <a:solidFill>
                  <a:schemeClr val="tx1">
                    <a:alpha val="50000"/>
                  </a:schemeClr>
                </a:solidFill>
              </a:rPr>
              <a:t>Albedo Loss</a:t>
            </a:r>
            <a:endParaRPr lang="en-NZ" dirty="0">
              <a:solidFill>
                <a:schemeClr val="tx1">
                  <a:alpha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4535CF-7DDC-A59F-479A-A2D6047351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59057" t="49111" r="4938" b="44778"/>
          <a:stretch/>
        </p:blipFill>
        <p:spPr>
          <a:xfrm>
            <a:off x="4836954" y="3356793"/>
            <a:ext cx="4320540" cy="4124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F0773A-C1A0-606C-27DF-A2148867ECD3}"/>
              </a:ext>
            </a:extLst>
          </p:cNvPr>
          <p:cNvSpPr txBox="1"/>
          <p:nvPr/>
        </p:nvSpPr>
        <p:spPr>
          <a:xfrm>
            <a:off x="3788058" y="3917948"/>
            <a:ext cx="1023214" cy="276999"/>
          </a:xfrm>
          <a:prstGeom prst="rect">
            <a:avLst/>
          </a:prstGeom>
          <a:solidFill>
            <a:srgbClr val="FFDDEA"/>
          </a:solidFill>
          <a:ln w="38100">
            <a:solidFill>
              <a:schemeClr val="accent5">
                <a:lumMod val="75000"/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>
                <a:solidFill>
                  <a:schemeClr val="tx1">
                    <a:alpha val="50000"/>
                  </a:schemeClr>
                </a:solidFill>
              </a:rPr>
              <a:t>Prior Loss</a:t>
            </a:r>
            <a:endParaRPr lang="en-NZ" dirty="0">
              <a:solidFill>
                <a:schemeClr val="tx1">
                  <a:alpha val="50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C41E44-503A-BD78-2C25-484008056FD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rcRect l="50725" t="51667" r="6436" b="43009"/>
          <a:stretch/>
        </p:blipFill>
        <p:spPr>
          <a:xfrm>
            <a:off x="4867434" y="3843859"/>
            <a:ext cx="5900138" cy="4124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EE1D79-8D8E-744B-3CEA-AFF5849C646E}"/>
              </a:ext>
            </a:extLst>
          </p:cNvPr>
          <p:cNvSpPr txBox="1"/>
          <p:nvPr/>
        </p:nvSpPr>
        <p:spPr>
          <a:xfrm>
            <a:off x="8874214" y="2623978"/>
            <a:ext cx="1548676" cy="276999"/>
          </a:xfrm>
          <a:prstGeom prst="rect">
            <a:avLst/>
          </a:prstGeom>
          <a:solidFill>
            <a:srgbClr val="FFDDEA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Global Sparsity Loss</a:t>
            </a:r>
            <a:endParaRPr lang="en-NZ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BD3647-6AEE-0129-D01D-B982B3211F61}"/>
              </a:ext>
            </a:extLst>
          </p:cNvPr>
          <p:cNvGrpSpPr/>
          <p:nvPr/>
        </p:nvGrpSpPr>
        <p:grpSpPr>
          <a:xfrm>
            <a:off x="5535255" y="4721245"/>
            <a:ext cx="5056545" cy="801513"/>
            <a:chOff x="976431" y="4816805"/>
            <a:chExt cx="9878078" cy="156577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0C84DF-AE93-8175-B984-A66596D8F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6888" t="53111" r="21814" b="37889"/>
            <a:stretch/>
          </p:blipFill>
          <p:spPr>
            <a:xfrm>
              <a:off x="976431" y="4816805"/>
              <a:ext cx="4443291" cy="105608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C980D7-D0AE-58E8-7A14-068AEE4596C9}"/>
                </a:ext>
              </a:extLst>
            </p:cNvPr>
            <p:cNvSpPr txBox="1"/>
            <p:nvPr/>
          </p:nvSpPr>
          <p:spPr>
            <a:xfrm>
              <a:off x="1136022" y="5803833"/>
              <a:ext cx="4778429" cy="57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000" dirty="0"/>
                <a:t>Applied to </a:t>
              </a:r>
              <a:r>
                <a:rPr lang="en-NZ" sz="1000" dirty="0">
                  <a:solidFill>
                    <a:schemeClr val="accent2"/>
                  </a:solidFill>
                </a:rPr>
                <a:t>labelled</a:t>
              </a:r>
              <a:r>
                <a:rPr lang="en-NZ" sz="1000" dirty="0"/>
                <a:t> </a:t>
              </a:r>
              <a:r>
                <a:rPr lang="en-NZ" sz="1000" dirty="0">
                  <a:solidFill>
                    <a:schemeClr val="accent2"/>
                  </a:solidFill>
                </a:rPr>
                <a:t>synthetic</a:t>
              </a:r>
              <a:r>
                <a:rPr lang="en-NZ" sz="1000" dirty="0"/>
                <a:t> data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911C4A-0461-A8C4-3C22-360E9EC5ED89}"/>
                </a:ext>
              </a:extLst>
            </p:cNvPr>
            <p:cNvSpPr txBox="1"/>
            <p:nvPr/>
          </p:nvSpPr>
          <p:spPr>
            <a:xfrm>
              <a:off x="6411218" y="5803833"/>
              <a:ext cx="4416713" cy="57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000" dirty="0"/>
                <a:t>Applied to </a:t>
              </a:r>
              <a:r>
                <a:rPr lang="en-NZ" sz="1000" dirty="0">
                  <a:solidFill>
                    <a:srgbClr val="0070C0"/>
                  </a:solidFill>
                </a:rPr>
                <a:t>unlabelled</a:t>
              </a:r>
              <a:r>
                <a:rPr lang="en-NZ" sz="1000" dirty="0"/>
                <a:t> </a:t>
              </a:r>
              <a:r>
                <a:rPr lang="en-NZ" sz="1000" dirty="0">
                  <a:solidFill>
                    <a:srgbClr val="0070C0"/>
                  </a:solidFill>
                </a:rPr>
                <a:t>real</a:t>
              </a:r>
              <a:r>
                <a:rPr lang="en-NZ" sz="1000" dirty="0"/>
                <a:t> data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FFDB7B-90F0-8FA7-0874-0498EC01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0375" t="49224" r="14438" b="41444"/>
            <a:stretch/>
          </p:blipFill>
          <p:spPr>
            <a:xfrm>
              <a:off x="6411218" y="4946883"/>
              <a:ext cx="4443291" cy="926009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A98F872-2E10-E639-6944-8DE37577C851}"/>
              </a:ext>
            </a:extLst>
          </p:cNvPr>
          <p:cNvSpPr txBox="1"/>
          <p:nvPr/>
        </p:nvSpPr>
        <p:spPr>
          <a:xfrm>
            <a:off x="3785727" y="4892534"/>
            <a:ext cx="1548676" cy="276999"/>
          </a:xfrm>
          <a:prstGeom prst="rect">
            <a:avLst/>
          </a:prstGeom>
          <a:solidFill>
            <a:srgbClr val="FFDDEA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Global Sparsity Loss</a:t>
            </a:r>
            <a:endParaRPr lang="en-NZ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955EF2-11FA-9FE9-EC12-FCDC6F8B057A}"/>
              </a:ext>
            </a:extLst>
          </p:cNvPr>
          <p:cNvSpPr/>
          <p:nvPr/>
        </p:nvSpPr>
        <p:spPr>
          <a:xfrm>
            <a:off x="3562349" y="4510630"/>
            <a:ext cx="7205223" cy="110007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4A5053-29C8-86DE-7B31-8C6A30D8AC8F}"/>
              </a:ext>
            </a:extLst>
          </p:cNvPr>
          <p:cNvSpPr txBox="1"/>
          <p:nvPr/>
        </p:nvSpPr>
        <p:spPr>
          <a:xfrm>
            <a:off x="5103654" y="2902108"/>
            <a:ext cx="1023214" cy="276999"/>
          </a:xfrm>
          <a:prstGeom prst="rect">
            <a:avLst/>
          </a:prstGeom>
          <a:solidFill>
            <a:srgbClr val="FFDDEA"/>
          </a:solidFill>
          <a:ln w="38100">
            <a:solidFill>
              <a:schemeClr val="accent5">
                <a:lumMod val="75000"/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>
                <a:solidFill>
                  <a:schemeClr val="tx1">
                    <a:alpha val="50000"/>
                  </a:schemeClr>
                </a:solidFill>
              </a:rPr>
              <a:t>Prior Loss</a:t>
            </a:r>
            <a:endParaRPr lang="en-NZ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B1D83B-B07E-8D5B-AD20-E23172BEFCD2}"/>
              </a:ext>
            </a:extLst>
          </p:cNvPr>
          <p:cNvSpPr txBox="1"/>
          <p:nvPr/>
        </p:nvSpPr>
        <p:spPr>
          <a:xfrm>
            <a:off x="8870677" y="2266992"/>
            <a:ext cx="1023214" cy="276999"/>
          </a:xfrm>
          <a:prstGeom prst="rect">
            <a:avLst/>
          </a:prstGeom>
          <a:solidFill>
            <a:srgbClr val="FCE3C6"/>
          </a:solidFill>
          <a:ln w="38100">
            <a:solidFill>
              <a:schemeClr val="accent2"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>
                <a:solidFill>
                  <a:schemeClr val="tx1">
                    <a:alpha val="50000"/>
                  </a:schemeClr>
                </a:solidFill>
              </a:rPr>
              <a:t>Albedo Loss</a:t>
            </a:r>
            <a:endParaRPr lang="en-NZ" dirty="0">
              <a:solidFill>
                <a:schemeClr val="tx1">
                  <a:alpha val="50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3B6D1-9F5B-32D5-8651-BC6D742AD80E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37" name="Picture 14" descr="the-university-of-melbourne-vector-logo">
              <a:extLst>
                <a:ext uri="{FF2B5EF4-FFF2-40B4-BE49-F238E27FC236}">
                  <a16:creationId xmlns:a16="http://schemas.microsoft.com/office/drawing/2014/main" id="{661FA2DB-6D14-F7EE-7F94-7B0A9ABAA9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DFA96AE4-14C9-6731-82CA-0A2453DFF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0792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AC550-1A3F-6610-6129-6FFBA9CE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Domain Adaptation</a:t>
            </a:r>
          </a:p>
        </p:txBody>
      </p:sp>
      <p:pic>
        <p:nvPicPr>
          <p:cNvPr id="8" name="Content Placeholder 7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3B8FBDCF-4EBD-78D0-BFAE-FB218E19A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80" y="2144395"/>
            <a:ext cx="6249670" cy="28707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730306-74E8-B48F-2E88-091BD71A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893715-27D4-E383-AD1A-5A0602F2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14</a:t>
            </a:fld>
            <a:endParaRPr lang="en-NZ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E3B8823D-C1DA-7BF5-FDF9-BB83DD8C80DF}"/>
              </a:ext>
            </a:extLst>
          </p:cNvPr>
          <p:cNvSpPr txBox="1">
            <a:spLocks/>
          </p:cNvSpPr>
          <p:nvPr/>
        </p:nvSpPr>
        <p:spPr>
          <a:xfrm>
            <a:off x="882650" y="2144395"/>
            <a:ext cx="3492500" cy="330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Domain gap exists between real and synthetic data</a:t>
            </a:r>
            <a:endParaRPr lang="en-GB" sz="1600" dirty="0"/>
          </a:p>
          <a:p>
            <a:endParaRPr lang="en-GB" sz="2000" dirty="0"/>
          </a:p>
          <a:p>
            <a:r>
              <a:rPr lang="en-GB" sz="2000" dirty="0"/>
              <a:t>Apply gamma correction to real-world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600" dirty="0"/>
              <a:t>Aligns shading with synthetic renderings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600" dirty="0"/>
              <a:t>Global operation – preserves non-shading details.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AEF504-B502-EC37-6162-9DC329602B6F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7" name="Picture 14" descr="the-university-of-melbourne-vector-logo">
              <a:extLst>
                <a:ext uri="{FF2B5EF4-FFF2-40B4-BE49-F238E27FC236}">
                  <a16:creationId xmlns:a16="http://schemas.microsoft.com/office/drawing/2014/main" id="{6E03483D-DD0F-2BE8-E09C-F62CE55BA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30F4EA3B-E3FB-96B4-1F4A-76AA9AD194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603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053E-6CFB-9C1F-6F20-BFC5D0C2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Domain Adaptation</a:t>
            </a:r>
          </a:p>
        </p:txBody>
      </p:sp>
      <p:pic>
        <p:nvPicPr>
          <p:cNvPr id="13" name="Content Placeholder 12" descr="A diagram of a diagram of people sitting on a chair&#10;&#10;Description automatically generated">
            <a:extLst>
              <a:ext uri="{FF2B5EF4-FFF2-40B4-BE49-F238E27FC236}">
                <a16:creationId xmlns:a16="http://schemas.microsoft.com/office/drawing/2014/main" id="{9BB4D66B-14EE-8D22-659C-6213BE03C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41" y="1577894"/>
            <a:ext cx="7598068" cy="352552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8EB202-D643-D1ED-58E8-9D1A54062190}"/>
              </a:ext>
            </a:extLst>
          </p:cNvPr>
          <p:cNvSpPr txBox="1"/>
          <p:nvPr/>
        </p:nvSpPr>
        <p:spPr>
          <a:xfrm>
            <a:off x="8120155" y="4007235"/>
            <a:ext cx="825107" cy="276999"/>
          </a:xfrm>
          <a:prstGeom prst="rect">
            <a:avLst/>
          </a:prstGeom>
          <a:solidFill>
            <a:srgbClr val="C9E9F7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DA Loss</a:t>
            </a:r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92A7F-5125-E33D-28C8-E7F1F3A2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13824-6921-DF37-ADFD-45B6B687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15</a:t>
            </a:fld>
            <a:endParaRPr lang="en-NZ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C4F99B-645F-89DD-73FB-BCB89321C0E5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37" name="Picture 14" descr="the-university-of-melbourne-vector-logo">
              <a:extLst>
                <a:ext uri="{FF2B5EF4-FFF2-40B4-BE49-F238E27FC236}">
                  <a16:creationId xmlns:a16="http://schemas.microsoft.com/office/drawing/2014/main" id="{395D406F-9CDD-AAC4-62EB-2923664271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>
              <a:extLst>
                <a:ext uri="{FF2B5EF4-FFF2-40B4-BE49-F238E27FC236}">
                  <a16:creationId xmlns:a16="http://schemas.microsoft.com/office/drawing/2014/main" id="{9901008E-A3A4-2848-1AEF-3C1CE74B0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950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9381A-1FE4-B278-00E3-94C6FB2B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diagram of a diagram of people sitting on a chair&#10;&#10;Description automatically generated">
            <a:extLst>
              <a:ext uri="{FF2B5EF4-FFF2-40B4-BE49-F238E27FC236}">
                <a16:creationId xmlns:a16="http://schemas.microsoft.com/office/drawing/2014/main" id="{54017D5D-8F57-E2E5-FA06-66BAF280C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41" y="1577894"/>
            <a:ext cx="7598068" cy="35255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82CDF-B172-310A-AF42-51CCD56E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Domain Adaptation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7C861B-6ED6-1F1D-CF01-06B0819599F5}"/>
              </a:ext>
            </a:extLst>
          </p:cNvPr>
          <p:cNvSpPr/>
          <p:nvPr/>
        </p:nvSpPr>
        <p:spPr>
          <a:xfrm>
            <a:off x="5303817" y="3917251"/>
            <a:ext cx="173057" cy="179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9F4B3-4CF6-04FE-8721-8164733AD0F1}"/>
              </a:ext>
            </a:extLst>
          </p:cNvPr>
          <p:cNvSpPr/>
          <p:nvPr/>
        </p:nvSpPr>
        <p:spPr>
          <a:xfrm>
            <a:off x="7248525" y="3884417"/>
            <a:ext cx="173057" cy="179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E7F2DD-AA18-AFF6-9087-4C4591EA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521" t="19631" r="20156" b="77379"/>
          <a:stretch/>
        </p:blipFill>
        <p:spPr>
          <a:xfrm>
            <a:off x="9162391" y="3752508"/>
            <a:ext cx="1411646" cy="2547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8A938A-FEE7-60AE-A580-2822514A63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692" t="65737" r="20235" b="30139"/>
          <a:stretch/>
        </p:blipFill>
        <p:spPr>
          <a:xfrm>
            <a:off x="9156790" y="4054247"/>
            <a:ext cx="1222375" cy="3512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15BB78E-AED9-CA91-58A6-FCECA86281ED}"/>
              </a:ext>
            </a:extLst>
          </p:cNvPr>
          <p:cNvSpPr/>
          <p:nvPr/>
        </p:nvSpPr>
        <p:spPr>
          <a:xfrm>
            <a:off x="3217864" y="3395152"/>
            <a:ext cx="7526336" cy="13181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15DD1-4A40-CD14-F310-BD3EE3F5C5DA}"/>
              </a:ext>
            </a:extLst>
          </p:cNvPr>
          <p:cNvSpPr txBox="1"/>
          <p:nvPr/>
        </p:nvSpPr>
        <p:spPr>
          <a:xfrm>
            <a:off x="8120155" y="4007235"/>
            <a:ext cx="825107" cy="276999"/>
          </a:xfrm>
          <a:prstGeom prst="rect">
            <a:avLst/>
          </a:prstGeom>
          <a:solidFill>
            <a:srgbClr val="C9E9F7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DA Loss</a:t>
            </a:r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3EBE2-4A42-03EE-85BE-714F81F39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29DD5-4F6F-4589-A1C1-CD9B6332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16</a:t>
            </a:fld>
            <a:endParaRPr lang="en-NZ"/>
          </a:p>
        </p:txBody>
      </p:sp>
      <p:pic>
        <p:nvPicPr>
          <p:cNvPr id="6" name="Graphic 5" descr="Lock outline">
            <a:extLst>
              <a:ext uri="{FF2B5EF4-FFF2-40B4-BE49-F238E27FC236}">
                <a16:creationId xmlns:a16="http://schemas.microsoft.com/office/drawing/2014/main" id="{175A0C04-741D-4C3D-1C51-869A1095D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4050" y="1441224"/>
            <a:ext cx="444500" cy="444500"/>
          </a:xfrm>
          <a:prstGeom prst="rect">
            <a:avLst/>
          </a:prstGeom>
        </p:spPr>
      </p:pic>
      <p:pic>
        <p:nvPicPr>
          <p:cNvPr id="7" name="Graphic 6" descr="Lock outline">
            <a:extLst>
              <a:ext uri="{FF2B5EF4-FFF2-40B4-BE49-F238E27FC236}">
                <a16:creationId xmlns:a16="http://schemas.microsoft.com/office/drawing/2014/main" id="{A9A7E2AF-4073-80C7-39D9-D3002F047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7900" y="1441224"/>
            <a:ext cx="444500" cy="444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CD0218-D28C-A783-B644-D89A420FD877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9" name="Picture 14" descr="the-university-of-melbourne-vector-logo">
              <a:extLst>
                <a:ext uri="{FF2B5EF4-FFF2-40B4-BE49-F238E27FC236}">
                  <a16:creationId xmlns:a16="http://schemas.microsoft.com/office/drawing/2014/main" id="{5DAB0E11-46F5-F75C-F5D9-77CCF940EE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AF04F021-08F2-ECBD-E7FE-0BA66E504C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324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AAF2E-F087-A4C2-6ED6-E48F4EFE1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62E-6477-F2CE-65ED-7AB86F6B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Domain Adaptation</a:t>
            </a:r>
          </a:p>
        </p:txBody>
      </p:sp>
      <p:pic>
        <p:nvPicPr>
          <p:cNvPr id="13" name="Content Placeholder 12" descr="A diagram of a diagram of people sitting on a chair&#10;&#10;Description automatically generated">
            <a:extLst>
              <a:ext uri="{FF2B5EF4-FFF2-40B4-BE49-F238E27FC236}">
                <a16:creationId xmlns:a16="http://schemas.microsoft.com/office/drawing/2014/main" id="{17E47092-8842-4EC3-ED64-25B6BF09D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41" y="1577894"/>
            <a:ext cx="7598068" cy="352552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0CBFA7-FE37-7D3E-5295-95CE14A56B9E}"/>
              </a:ext>
            </a:extLst>
          </p:cNvPr>
          <p:cNvSpPr/>
          <p:nvPr/>
        </p:nvSpPr>
        <p:spPr>
          <a:xfrm>
            <a:off x="5303817" y="3917251"/>
            <a:ext cx="173057" cy="179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35ACB-8023-DA5D-3B2E-AEEC48269E60}"/>
              </a:ext>
            </a:extLst>
          </p:cNvPr>
          <p:cNvSpPr/>
          <p:nvPr/>
        </p:nvSpPr>
        <p:spPr>
          <a:xfrm>
            <a:off x="7248525" y="3884417"/>
            <a:ext cx="173057" cy="179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CE8A8A-CECB-C4B3-E7F0-A9AC5603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521" t="19631" r="20156" b="77379"/>
          <a:stretch/>
        </p:blipFill>
        <p:spPr>
          <a:xfrm>
            <a:off x="9162391" y="3752508"/>
            <a:ext cx="1411646" cy="2547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BB3B5E-CD31-4B05-8F7F-E6264DAA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692" t="65737" r="20235" b="30139"/>
          <a:stretch/>
        </p:blipFill>
        <p:spPr>
          <a:xfrm>
            <a:off x="9156790" y="4054247"/>
            <a:ext cx="1222375" cy="3512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2EEC29A-8469-3E85-2F03-12DB847FCEDF}"/>
              </a:ext>
            </a:extLst>
          </p:cNvPr>
          <p:cNvSpPr/>
          <p:nvPr/>
        </p:nvSpPr>
        <p:spPr>
          <a:xfrm>
            <a:off x="3217864" y="3395152"/>
            <a:ext cx="7526336" cy="13181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13FF20-2A00-FB29-F698-BB8264516A3E}"/>
              </a:ext>
            </a:extLst>
          </p:cNvPr>
          <p:cNvSpPr txBox="1"/>
          <p:nvPr/>
        </p:nvSpPr>
        <p:spPr>
          <a:xfrm>
            <a:off x="8120155" y="4007235"/>
            <a:ext cx="825107" cy="276999"/>
          </a:xfrm>
          <a:prstGeom prst="rect">
            <a:avLst/>
          </a:prstGeom>
          <a:solidFill>
            <a:srgbClr val="C9E9F7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DA Loss</a:t>
            </a:r>
            <a:endParaRPr lang="en-NZ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B9CF04-2032-B3C6-0E64-1306DA8B220F}"/>
              </a:ext>
            </a:extLst>
          </p:cNvPr>
          <p:cNvGrpSpPr/>
          <p:nvPr/>
        </p:nvGrpSpPr>
        <p:grpSpPr>
          <a:xfrm>
            <a:off x="4038599" y="5214360"/>
            <a:ext cx="6115979" cy="983921"/>
            <a:chOff x="2977555" y="5579677"/>
            <a:chExt cx="5629001" cy="84395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827B95-578A-E639-FB43-F88D8AD4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938" t="48778" r="3249" b="43370"/>
            <a:stretch/>
          </p:blipFill>
          <p:spPr>
            <a:xfrm>
              <a:off x="2977555" y="5805225"/>
              <a:ext cx="5585460" cy="53847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ED7352-69F6-94EF-9CBC-E99FAE186CD8}"/>
                </a:ext>
              </a:extLst>
            </p:cNvPr>
            <p:cNvSpPr txBox="1"/>
            <p:nvPr/>
          </p:nvSpPr>
          <p:spPr>
            <a:xfrm>
              <a:off x="3214689" y="5579677"/>
              <a:ext cx="1736506" cy="237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/>
                <a:t>Promote Shadow removal</a:t>
              </a:r>
              <a:endParaRPr lang="en-NZ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43D839-0BBE-2F41-C80E-F2FF149673D0}"/>
                </a:ext>
              </a:extLst>
            </p:cNvPr>
            <p:cNvSpPr txBox="1"/>
            <p:nvPr/>
          </p:nvSpPr>
          <p:spPr>
            <a:xfrm>
              <a:off x="5889815" y="5580171"/>
              <a:ext cx="1951141" cy="237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/>
                <a:t>Regularize texture distortions</a:t>
              </a:r>
              <a:endParaRPr lang="en-NZ" sz="16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4D2C18-59A4-ACC1-97E3-A694086D904C}"/>
                </a:ext>
              </a:extLst>
            </p:cNvPr>
            <p:cNvSpPr/>
            <p:nvPr/>
          </p:nvSpPr>
          <p:spPr>
            <a:xfrm>
              <a:off x="3252842" y="5805225"/>
              <a:ext cx="1660201" cy="618407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D738ED4-7AE4-474C-C9DF-D56BA0958C57}"/>
                </a:ext>
              </a:extLst>
            </p:cNvPr>
            <p:cNvSpPr/>
            <p:nvPr/>
          </p:nvSpPr>
          <p:spPr>
            <a:xfrm>
              <a:off x="5124216" y="5808682"/>
              <a:ext cx="3482340" cy="61495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F1D9C42-C9BE-DDDA-A946-11519B34B611}"/>
              </a:ext>
            </a:extLst>
          </p:cNvPr>
          <p:cNvSpPr txBox="1"/>
          <p:nvPr/>
        </p:nvSpPr>
        <p:spPr>
          <a:xfrm>
            <a:off x="3224302" y="5652708"/>
            <a:ext cx="719096" cy="276999"/>
          </a:xfrm>
          <a:prstGeom prst="rect">
            <a:avLst/>
          </a:prstGeom>
          <a:solidFill>
            <a:srgbClr val="C9E9F7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DA Loss</a:t>
            </a:r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07BF8-F287-7D96-B433-072CD6F4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39527-2C99-0D3F-89A5-94122A1F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17</a:t>
            </a:fld>
            <a:endParaRPr lang="en-NZ"/>
          </a:p>
        </p:txBody>
      </p:sp>
      <p:pic>
        <p:nvPicPr>
          <p:cNvPr id="3" name="Graphic 2" descr="Lock outline">
            <a:extLst>
              <a:ext uri="{FF2B5EF4-FFF2-40B4-BE49-F238E27FC236}">
                <a16:creationId xmlns:a16="http://schemas.microsoft.com/office/drawing/2014/main" id="{67EAEBB8-3FE6-1F04-14B4-6CF0B7713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4050" y="1441224"/>
            <a:ext cx="444500" cy="444500"/>
          </a:xfrm>
          <a:prstGeom prst="rect">
            <a:avLst/>
          </a:prstGeom>
        </p:spPr>
      </p:pic>
      <p:pic>
        <p:nvPicPr>
          <p:cNvPr id="6" name="Graphic 5" descr="Lock outline">
            <a:extLst>
              <a:ext uri="{FF2B5EF4-FFF2-40B4-BE49-F238E27FC236}">
                <a16:creationId xmlns:a16="http://schemas.microsoft.com/office/drawing/2014/main" id="{A863E884-7991-62CF-BF88-ACC44DD51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7900" y="1441224"/>
            <a:ext cx="444500" cy="4445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ADD546-0B23-1502-34D9-24470F49689B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8" name="Picture 14" descr="the-university-of-melbourne-vector-logo">
              <a:extLst>
                <a:ext uri="{FF2B5EF4-FFF2-40B4-BE49-F238E27FC236}">
                  <a16:creationId xmlns:a16="http://schemas.microsoft.com/office/drawing/2014/main" id="{63C62356-59F1-6127-46F5-F7323330E7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>
              <a:extLst>
                <a:ext uri="{FF2B5EF4-FFF2-40B4-BE49-F238E27FC236}">
                  <a16:creationId xmlns:a16="http://schemas.microsoft.com/office/drawing/2014/main" id="{881D99D0-FB6B-252B-108D-B30DCEBCCA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999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A11-C4D9-9874-D076-926CA99F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Results - Comparisons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6848C3-B27C-4F7C-F5CD-3D056E8466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16" t="29583" r="6875" b="47222"/>
          <a:stretch/>
        </p:blipFill>
        <p:spPr>
          <a:xfrm>
            <a:off x="6555860" y="1633358"/>
            <a:ext cx="4366260" cy="143819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8F055A2-93E1-75EA-AF47-C39C5E64DE45}"/>
              </a:ext>
            </a:extLst>
          </p:cNvPr>
          <p:cNvSpPr txBox="1">
            <a:spLocks/>
          </p:cNvSpPr>
          <p:nvPr/>
        </p:nvSpPr>
        <p:spPr>
          <a:xfrm>
            <a:off x="6555860" y="3279860"/>
            <a:ext cx="5532698" cy="262779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200" b="1" dirty="0"/>
              <a:t>TR:</a:t>
            </a:r>
            <a:r>
              <a:rPr lang="en-NZ" sz="1200" dirty="0"/>
              <a:t> Pandey</a:t>
            </a:r>
            <a:r>
              <a:rPr lang="en-US" sz="1200" dirty="0">
                <a:cs typeface="Calibri"/>
              </a:rPr>
              <a:t> </a:t>
            </a:r>
            <a:r>
              <a:rPr lang="en-US" sz="1200" i="1" dirty="0">
                <a:cs typeface="Calibri"/>
              </a:rPr>
              <a:t>et al, </a:t>
            </a:r>
            <a:r>
              <a:rPr lang="en-US" sz="1200" dirty="0">
                <a:cs typeface="Calibri"/>
              </a:rPr>
              <a:t>Total Relighting: Learning to Relight Portraits for Background Replacement”, </a:t>
            </a:r>
            <a:r>
              <a:rPr lang="en-NZ" sz="1200" b="0" u="none" strike="noStrike" baseline="0" dirty="0"/>
              <a:t>ACM Trans. Graph., 2021</a:t>
            </a:r>
            <a:r>
              <a:rPr lang="en-US" sz="1600" i="1" dirty="0">
                <a:cs typeface="Calibri"/>
              </a:rPr>
              <a:t> </a:t>
            </a:r>
            <a:endParaRPr lang="en-US" sz="800" dirty="0">
              <a:cs typeface="Calibri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650A2E-00D8-CC51-433A-6A65495E28B7}"/>
              </a:ext>
            </a:extLst>
          </p:cNvPr>
          <p:cNvSpPr txBox="1">
            <a:spLocks/>
          </p:cNvSpPr>
          <p:nvPr/>
        </p:nvSpPr>
        <p:spPr>
          <a:xfrm>
            <a:off x="6555860" y="3969169"/>
            <a:ext cx="5104073" cy="262779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1200" b="1" dirty="0"/>
              <a:t>GSFR:</a:t>
            </a:r>
            <a:r>
              <a:rPr lang="en-NZ" sz="1200" dirty="0"/>
              <a:t> Ji</a:t>
            </a:r>
            <a:r>
              <a:rPr lang="en-US" sz="1200" dirty="0">
                <a:cs typeface="Calibri"/>
              </a:rPr>
              <a:t> </a:t>
            </a:r>
            <a:r>
              <a:rPr lang="en-US" sz="1200" i="1" dirty="0">
                <a:cs typeface="Calibri"/>
              </a:rPr>
              <a:t>et al, </a:t>
            </a:r>
            <a:r>
              <a:rPr lang="en-US" sz="1200" dirty="0">
                <a:cs typeface="Calibri"/>
              </a:rPr>
              <a:t>“</a:t>
            </a:r>
            <a:r>
              <a:rPr lang="en-GB" sz="1200" dirty="0"/>
              <a:t>Geometry Aware Single Image Full-body Human Relighting</a:t>
            </a:r>
            <a:r>
              <a:rPr lang="en-US" sz="1200" dirty="0">
                <a:cs typeface="Calibri"/>
              </a:rPr>
              <a:t>”, </a:t>
            </a:r>
            <a:r>
              <a:rPr lang="en-NZ" sz="1200" b="0" i="0" u="none" strike="noStrike" baseline="0" dirty="0"/>
              <a:t>ECCV., 202</a:t>
            </a:r>
            <a:r>
              <a:rPr lang="en-NZ" sz="1200" dirty="0"/>
              <a:t>2</a:t>
            </a:r>
            <a:r>
              <a:rPr lang="en-US" sz="1600" i="1" dirty="0">
                <a:cs typeface="Calibri"/>
              </a:rPr>
              <a:t> </a:t>
            </a:r>
            <a:endParaRPr lang="en-US" sz="8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562E9-7312-D7AE-3C53-3B223665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94F27-27A6-4A9F-EFDF-29661B5C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18</a:t>
            </a:fld>
            <a:endParaRPr lang="en-NZ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5C802-5CEF-CA44-E5E8-0F6AE3E4DE75}"/>
              </a:ext>
            </a:extLst>
          </p:cNvPr>
          <p:cNvGrpSpPr/>
          <p:nvPr/>
        </p:nvGrpSpPr>
        <p:grpSpPr>
          <a:xfrm>
            <a:off x="297530" y="1265779"/>
            <a:ext cx="5935142" cy="4818121"/>
            <a:chOff x="867326" y="1515708"/>
            <a:chExt cx="5736590" cy="46569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76412E-559B-D5A8-309D-DAE00F8FF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312" t="45185" r="32875" b="7111"/>
            <a:stretch/>
          </p:blipFill>
          <p:spPr>
            <a:xfrm>
              <a:off x="867326" y="1874392"/>
              <a:ext cx="5736590" cy="4298253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C38FA46D-0872-240C-CA4F-0C6FEC16AF04}"/>
                </a:ext>
              </a:extLst>
            </p:cNvPr>
            <p:cNvSpPr txBox="1">
              <a:spLocks/>
            </p:cNvSpPr>
            <p:nvPr/>
          </p:nvSpPr>
          <p:spPr>
            <a:xfrm>
              <a:off x="1179702" y="1640244"/>
              <a:ext cx="487724" cy="262779"/>
            </a:xfrm>
            <a:prstGeom prst="rect">
              <a:avLst/>
            </a:prstGeom>
          </p:spPr>
          <p:txBody>
            <a:bodyPr vert="horz" lIns="51435" tIns="25718" rIns="51435" bIns="25718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NZ" sz="1200" b="1" dirty="0"/>
                <a:t>Input</a:t>
              </a:r>
              <a:endParaRPr lang="en-US" sz="800" dirty="0">
                <a:cs typeface="Calibri"/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7D9757A-B710-CEDF-4BEC-B6895D57A96C}"/>
                </a:ext>
              </a:extLst>
            </p:cNvPr>
            <p:cNvSpPr txBox="1">
              <a:spLocks/>
            </p:cNvSpPr>
            <p:nvPr/>
          </p:nvSpPr>
          <p:spPr>
            <a:xfrm>
              <a:off x="2132202" y="1640243"/>
              <a:ext cx="487724" cy="262779"/>
            </a:xfrm>
            <a:prstGeom prst="rect">
              <a:avLst/>
            </a:prstGeom>
          </p:spPr>
          <p:txBody>
            <a:bodyPr vert="horz" lIns="51435" tIns="25718" rIns="51435" bIns="25718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NZ" sz="1200" b="1" dirty="0"/>
                <a:t>Ours</a:t>
              </a:r>
              <a:endParaRPr lang="en-US" sz="800" dirty="0">
                <a:cs typeface="Calibri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C1136656-B47B-5976-692D-3B68FC813AEB}"/>
                </a:ext>
              </a:extLst>
            </p:cNvPr>
            <p:cNvSpPr txBox="1">
              <a:spLocks/>
            </p:cNvSpPr>
            <p:nvPr/>
          </p:nvSpPr>
          <p:spPr>
            <a:xfrm>
              <a:off x="2820572" y="1515708"/>
              <a:ext cx="896851" cy="393580"/>
            </a:xfrm>
            <a:prstGeom prst="rect">
              <a:avLst/>
            </a:prstGeom>
          </p:spPr>
          <p:txBody>
            <a:bodyPr vert="horz" lIns="51435" tIns="25718" rIns="51435" bIns="25718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NZ" sz="1200" b="1" dirty="0"/>
                <a:t>GSFR (retrained)</a:t>
              </a:r>
              <a:r>
                <a:rPr lang="en-US" sz="800" b="1" dirty="0">
                  <a:cs typeface="Calibri"/>
                </a:rPr>
                <a:t> </a:t>
              </a:r>
              <a:endParaRPr lang="en-NZ" sz="1200" b="1" dirty="0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B1C9AD2-28F0-54B4-D32E-4DB8F153DF5A}"/>
                </a:ext>
              </a:extLst>
            </p:cNvPr>
            <p:cNvSpPr txBox="1">
              <a:spLocks/>
            </p:cNvSpPr>
            <p:nvPr/>
          </p:nvSpPr>
          <p:spPr>
            <a:xfrm>
              <a:off x="5762186" y="1646509"/>
              <a:ext cx="487724" cy="262779"/>
            </a:xfrm>
            <a:prstGeom prst="rect">
              <a:avLst/>
            </a:prstGeom>
          </p:spPr>
          <p:txBody>
            <a:bodyPr vert="horz" lIns="51435" tIns="25718" rIns="51435" bIns="25718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NZ" sz="1200" b="1" dirty="0"/>
                <a:t>GSFR</a:t>
              </a:r>
              <a:endParaRPr lang="en-US" sz="800" dirty="0">
                <a:cs typeface="Calibri"/>
              </a:endParaRP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BE63AD14-2B42-55E6-7343-E65AA0419DB9}"/>
                </a:ext>
              </a:extLst>
            </p:cNvPr>
            <p:cNvSpPr txBox="1">
              <a:spLocks/>
            </p:cNvSpPr>
            <p:nvPr/>
          </p:nvSpPr>
          <p:spPr>
            <a:xfrm>
              <a:off x="4830570" y="1635445"/>
              <a:ext cx="487724" cy="262779"/>
            </a:xfrm>
            <a:prstGeom prst="rect">
              <a:avLst/>
            </a:prstGeom>
          </p:spPr>
          <p:txBody>
            <a:bodyPr vert="horz" lIns="51435" tIns="25718" rIns="51435" bIns="25718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NZ" sz="1200" b="1" dirty="0"/>
                <a:t>TR</a:t>
              </a:r>
              <a:endParaRPr lang="en-US" sz="800" dirty="0">
                <a:cs typeface="Calibri"/>
              </a:endParaRP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CB7BE6B7-8202-3637-77B3-F10DA46F3BA3}"/>
                </a:ext>
              </a:extLst>
            </p:cNvPr>
            <p:cNvSpPr txBox="1">
              <a:spLocks/>
            </p:cNvSpPr>
            <p:nvPr/>
          </p:nvSpPr>
          <p:spPr>
            <a:xfrm>
              <a:off x="3717423" y="1515708"/>
              <a:ext cx="896851" cy="393580"/>
            </a:xfrm>
            <a:prstGeom prst="rect">
              <a:avLst/>
            </a:prstGeom>
          </p:spPr>
          <p:txBody>
            <a:bodyPr vert="horz" lIns="51435" tIns="25718" rIns="51435" bIns="25718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NZ" sz="1200" b="1" dirty="0"/>
                <a:t>TR (retrained)</a:t>
              </a:r>
              <a:r>
                <a:rPr lang="en-US" sz="800" b="1" dirty="0">
                  <a:cs typeface="Calibri"/>
                </a:rPr>
                <a:t> </a:t>
              </a:r>
              <a:endParaRPr lang="en-NZ" sz="12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7B3C66-FBE8-CD00-010D-5A9FB593597B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18" name="Picture 14" descr="the-university-of-melbourne-vector-logo">
              <a:extLst>
                <a:ext uri="{FF2B5EF4-FFF2-40B4-BE49-F238E27FC236}">
                  <a16:creationId xmlns:a16="http://schemas.microsoft.com/office/drawing/2014/main" id="{5F953A95-8FF4-C2F0-1412-30B046ADA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>
              <a:extLst>
                <a:ext uri="{FF2B5EF4-FFF2-40B4-BE49-F238E27FC236}">
                  <a16:creationId xmlns:a16="http://schemas.microsoft.com/office/drawing/2014/main" id="{FB79C7E3-220F-A5C2-32E6-04CE363E8D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281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ollage of a person in different poses&#10;&#10;Description automatically generated">
            <a:extLst>
              <a:ext uri="{FF2B5EF4-FFF2-40B4-BE49-F238E27FC236}">
                <a16:creationId xmlns:a16="http://schemas.microsoft.com/office/drawing/2014/main" id="{6A86F50A-F435-D17D-1DFA-8310E3DD4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" b="55519"/>
          <a:stretch/>
        </p:blipFill>
        <p:spPr>
          <a:xfrm>
            <a:off x="616644" y="1847850"/>
            <a:ext cx="6017827" cy="346794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BA8E9-5C34-20A6-F8A0-A6D313951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235" t="46667" r="6875" b="34166"/>
          <a:stretch/>
        </p:blipFill>
        <p:spPr>
          <a:xfrm>
            <a:off x="6604945" y="1847850"/>
            <a:ext cx="4310705" cy="12265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E2CE0B-9962-05E2-BB85-E56C627B75D8}"/>
              </a:ext>
            </a:extLst>
          </p:cNvPr>
          <p:cNvSpPr txBox="1">
            <a:spLocks/>
          </p:cNvSpPr>
          <p:nvPr/>
        </p:nvSpPr>
        <p:spPr>
          <a:xfrm>
            <a:off x="6641405" y="4061571"/>
            <a:ext cx="5532698" cy="262779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1600" b="1" dirty="0"/>
              <a:t>GS1: </a:t>
            </a:r>
            <a:r>
              <a:rPr lang="en-NZ" sz="1600" dirty="0"/>
              <a:t>Global sparsity for synthetic data</a:t>
            </a:r>
            <a:endParaRPr lang="en-NZ" sz="1600" dirty="0">
              <a:cs typeface="Calibri"/>
            </a:endParaRPr>
          </a:p>
          <a:p>
            <a:r>
              <a:rPr lang="en-NZ" sz="1600" b="1" dirty="0">
                <a:cs typeface="Calibri"/>
              </a:rPr>
              <a:t>GS2: </a:t>
            </a:r>
            <a:r>
              <a:rPr lang="en-NZ" sz="1600" dirty="0">
                <a:cs typeface="Calibri"/>
              </a:rPr>
              <a:t>Global sparsity for real data</a:t>
            </a:r>
            <a:endParaRPr lang="en-NZ" sz="1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C9ED4-B500-64ED-55CE-71EC25DD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3FAEA-AC60-8DCB-44E4-8BA018C3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19</a:t>
            </a:fld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2572-F37B-5460-3F48-0FA0F3E7E55B}"/>
              </a:ext>
            </a:extLst>
          </p:cNvPr>
          <p:cNvSpPr txBox="1">
            <a:spLocks/>
          </p:cNvSpPr>
          <p:nvPr/>
        </p:nvSpPr>
        <p:spPr>
          <a:xfrm>
            <a:off x="1030293" y="1575976"/>
            <a:ext cx="504605" cy="271874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Z" sz="1200" b="1" dirty="0"/>
              <a:t>Input</a:t>
            </a:r>
            <a:endParaRPr lang="en-US" sz="800" dirty="0">
              <a:cs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0D09D3-0C07-D384-A6E9-1421D329A18E}"/>
              </a:ext>
            </a:extLst>
          </p:cNvPr>
          <p:cNvSpPr txBox="1">
            <a:spLocks/>
          </p:cNvSpPr>
          <p:nvPr/>
        </p:nvSpPr>
        <p:spPr>
          <a:xfrm>
            <a:off x="1833463" y="1406272"/>
            <a:ext cx="1147757" cy="271874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Z" sz="1200" b="1" dirty="0"/>
              <a:t>w/o </a:t>
            </a:r>
          </a:p>
          <a:p>
            <a:pPr algn="ctr"/>
            <a:r>
              <a:rPr lang="en-NZ" sz="1200" b="1" dirty="0"/>
              <a:t>GS1 &amp; GS2</a:t>
            </a:r>
            <a:endParaRPr lang="en-US" sz="800" dirty="0"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F25C0F-C825-FB36-7C0A-35D7428F6378}"/>
              </a:ext>
            </a:extLst>
          </p:cNvPr>
          <p:cNvSpPr txBox="1">
            <a:spLocks/>
          </p:cNvSpPr>
          <p:nvPr/>
        </p:nvSpPr>
        <p:spPr>
          <a:xfrm>
            <a:off x="3009900" y="1562688"/>
            <a:ext cx="1147757" cy="271874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Z" sz="1200" b="1" dirty="0"/>
              <a:t>w/o GS2</a:t>
            </a:r>
            <a:endParaRPr lang="en-US" sz="800" dirty="0">
              <a:cs typeface="Calibr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49938E-6CC7-521A-2237-D86963B5B98E}"/>
              </a:ext>
            </a:extLst>
          </p:cNvPr>
          <p:cNvSpPr txBox="1">
            <a:spLocks/>
          </p:cNvSpPr>
          <p:nvPr/>
        </p:nvSpPr>
        <p:spPr>
          <a:xfrm>
            <a:off x="3962400" y="1560689"/>
            <a:ext cx="1147757" cy="271874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Z" sz="1200" b="1" dirty="0"/>
              <a:t>w/o GS1</a:t>
            </a:r>
            <a:endParaRPr lang="en-US" sz="800" dirty="0">
              <a:cs typeface="Calibri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9238B3E-D1C7-69F7-0C76-AB06C8FFFF83}"/>
              </a:ext>
            </a:extLst>
          </p:cNvPr>
          <p:cNvSpPr txBox="1">
            <a:spLocks/>
          </p:cNvSpPr>
          <p:nvPr/>
        </p:nvSpPr>
        <p:spPr>
          <a:xfrm>
            <a:off x="5156200" y="1560689"/>
            <a:ext cx="1147757" cy="271874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NZ" sz="1200" b="1" dirty="0"/>
              <a:t>Ours</a:t>
            </a:r>
            <a:endParaRPr lang="en-US" sz="800" dirty="0">
              <a:cs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5870EED-A1CE-0631-F74A-3D3411B896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/>
              <a:t>Results – Global Sparsity Ablation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F8B4C8-099B-8D9B-63C6-0DEBDD38BD51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19" name="Picture 14" descr="the-university-of-melbourne-vector-logo">
              <a:extLst>
                <a:ext uri="{FF2B5EF4-FFF2-40B4-BE49-F238E27FC236}">
                  <a16:creationId xmlns:a16="http://schemas.microsoft.com/office/drawing/2014/main" id="{6B9BF6DA-0FCB-4C74-BEF2-F3F4976412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B77B1F92-3E79-A45D-9FD3-49B5EF01D1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911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A7584-1291-B6E0-E3EF-55E9763F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7036-667F-0262-6A9A-FCF1C7F4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Motivation</a:t>
            </a:r>
          </a:p>
        </p:txBody>
      </p:sp>
      <p:pic>
        <p:nvPicPr>
          <p:cNvPr id="5" name="Content Placeholder 4" descr="A collage of a person and person&#10;&#10;Description automatically generated">
            <a:extLst>
              <a:ext uri="{FF2B5EF4-FFF2-40B4-BE49-F238E27FC236}">
                <a16:creationId xmlns:a16="http://schemas.microsoft.com/office/drawing/2014/main" id="{B5626E97-6A69-6FE9-417E-659647F80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43" y="2705283"/>
            <a:ext cx="3981161" cy="3022257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9B06EA8-F0F6-9144-88F0-7711F78366CB}"/>
              </a:ext>
            </a:extLst>
          </p:cNvPr>
          <p:cNvSpPr txBox="1">
            <a:spLocks/>
          </p:cNvSpPr>
          <p:nvPr/>
        </p:nvSpPr>
        <p:spPr>
          <a:xfrm>
            <a:off x="883022" y="1429055"/>
            <a:ext cx="521297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i="1" dirty="0"/>
              <a:t>De-lighting</a:t>
            </a:r>
            <a:r>
              <a:rPr lang="en-NZ" sz="2400" dirty="0"/>
              <a:t> removes light artifacts from images, recovering albedo</a:t>
            </a:r>
          </a:p>
          <a:p>
            <a:r>
              <a:rPr lang="en-NZ" sz="2400" dirty="0"/>
              <a:t>Benefits downstream applications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1E1FAE-FFF2-5C70-6BB6-E19D818E1395}"/>
              </a:ext>
            </a:extLst>
          </p:cNvPr>
          <p:cNvGrpSpPr/>
          <p:nvPr/>
        </p:nvGrpSpPr>
        <p:grpSpPr>
          <a:xfrm>
            <a:off x="1079124" y="3065391"/>
            <a:ext cx="377007" cy="2457140"/>
            <a:chOff x="260547" y="3263898"/>
            <a:chExt cx="420273" cy="301304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0CC87742-93FC-146B-8C86-34C66EAB544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70193" y="3622672"/>
              <a:ext cx="1109787" cy="3922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NZ" sz="2400" dirty="0"/>
                <a:t>Input</a:t>
              </a:r>
              <a:endParaRPr lang="en-NZ" dirty="0"/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8D4B2C54-0F5E-E170-887B-7B51770323E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184312" y="5439844"/>
              <a:ext cx="1281956" cy="39223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NZ" sz="2200" dirty="0"/>
                <a:t>Output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526A6C6F-8907-7989-B02F-B62B3B6815CD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10800000" flipV="1">
            <a:off x="1079126" y="3517906"/>
            <a:ext cx="25147" cy="1481905"/>
          </a:xfrm>
          <a:prstGeom prst="curvedConnector3">
            <a:avLst>
              <a:gd name="adj1" fmla="val 3966326"/>
            </a:avLst>
          </a:prstGeom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B92CDE-1DC4-8933-4AEE-5E366EBF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13D447-7ED5-BB51-6148-5746568013A7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11" name="Picture 14" descr="the-university-of-melbourne-vector-logo">
              <a:extLst>
                <a:ext uri="{FF2B5EF4-FFF2-40B4-BE49-F238E27FC236}">
                  <a16:creationId xmlns:a16="http://schemas.microsoft.com/office/drawing/2014/main" id="{F8557E29-3D78-95C3-06C1-6BC7F55322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B2D2CF8C-0C2A-3A42-8B66-806179A3E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4E4D99C-3493-9186-7FB6-8BA9E8DDE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2</a:t>
            </a:fld>
            <a:endParaRPr lang="en-N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12E292-3017-2C41-86FF-863B7612D779}"/>
              </a:ext>
            </a:extLst>
          </p:cNvPr>
          <p:cNvSpPr/>
          <p:nvPr/>
        </p:nvSpPr>
        <p:spPr>
          <a:xfrm>
            <a:off x="838200" y="2171700"/>
            <a:ext cx="4876800" cy="3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29198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068F-37FA-923D-DC1E-30900131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Results – Domain Adaptation Ablation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4DADA-2EE9-D50A-B004-F95BE6A31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9" t="6556" r="29626" b="11916"/>
          <a:stretch/>
        </p:blipFill>
        <p:spPr>
          <a:xfrm>
            <a:off x="838200" y="1429294"/>
            <a:ext cx="4761610" cy="5063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AADEA-1A8E-B4AC-1494-60595C96EB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984" t="51806" r="6094" b="37639"/>
          <a:stretch/>
        </p:blipFill>
        <p:spPr>
          <a:xfrm>
            <a:off x="5996717" y="2236470"/>
            <a:ext cx="4191223" cy="83167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C0D413-6151-5242-CECA-2A59245A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C16DC7-E324-462F-45D0-1CBC47CD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20</a:t>
            </a:fld>
            <a:endParaRPr lang="en-NZ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D0E0F3-9B95-5CEB-4EE8-3AE797A21EF5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11" name="Picture 14" descr="the-university-of-melbourne-vector-logo">
              <a:extLst>
                <a:ext uri="{FF2B5EF4-FFF2-40B4-BE49-F238E27FC236}">
                  <a16:creationId xmlns:a16="http://schemas.microsoft.com/office/drawing/2014/main" id="{992F2082-0D7A-151F-D44B-60F86F2C55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6">
              <a:extLst>
                <a:ext uri="{FF2B5EF4-FFF2-40B4-BE49-F238E27FC236}">
                  <a16:creationId xmlns:a16="http://schemas.microsoft.com/office/drawing/2014/main" id="{9530A2D0-85B4-19C5-03D5-5C9CD8B907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44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4323-4C70-989A-73FD-A0CF676E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DF58-D0F5-CB12-6DDE-AC218A86E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" y="1690688"/>
            <a:ext cx="5516880" cy="4351338"/>
          </a:xfrm>
        </p:spPr>
        <p:txBody>
          <a:bodyPr/>
          <a:lstStyle/>
          <a:p>
            <a:r>
              <a:rPr lang="en-NZ" dirty="0"/>
              <a:t>Contributions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NZ" dirty="0"/>
              <a:t>Semi-Supervised Pipeline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NZ" dirty="0"/>
              <a:t>Address dataset limitations for full-body de-lighting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NZ" dirty="0"/>
              <a:t>Global Sparsity Constraint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NZ" dirty="0"/>
              <a:t> Learn diverse textures from real-world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NZ" dirty="0"/>
              <a:t>Domain Adaptation Module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NZ" dirty="0"/>
              <a:t> Align real and synthetic data, improve shading removal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4D9BA-2C60-8E60-25A5-81DA1278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2AC18-C781-84EA-53C7-0D66A837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21</a:t>
            </a:fld>
            <a:endParaRPr lang="en-NZ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87133C-7A64-F368-2F21-93D54E9AB4CE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9" name="Picture 14" descr="the-university-of-melbourne-vector-logo">
              <a:extLst>
                <a:ext uri="{FF2B5EF4-FFF2-40B4-BE49-F238E27FC236}">
                  <a16:creationId xmlns:a16="http://schemas.microsoft.com/office/drawing/2014/main" id="{B030E719-A160-5E72-6553-CDE0FE292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7945F2D0-7C5D-C365-BE22-360F4AE68F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518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C9865-0252-36FC-4432-DA17E2CC6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A00B-EDE9-0D3B-744A-B84A2BB9C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3883-2DAB-1484-F5BF-BF984F9F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" y="1690688"/>
            <a:ext cx="5516880" cy="4351338"/>
          </a:xfrm>
        </p:spPr>
        <p:txBody>
          <a:bodyPr/>
          <a:lstStyle/>
          <a:p>
            <a:r>
              <a:rPr lang="en-NZ" dirty="0"/>
              <a:t>Contributions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NZ" dirty="0"/>
              <a:t>Semi-Supervised Pipeline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NZ" dirty="0"/>
              <a:t>Address dataset limitations for full-body de-lighting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NZ" dirty="0"/>
              <a:t>Global Sparsity Constraint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NZ" dirty="0"/>
              <a:t> Learn diverse textures from real-world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NZ" dirty="0"/>
              <a:t>Domain Adaptation Module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NZ" dirty="0"/>
              <a:t> Align real and synthetic data, improve shading removal</a:t>
            </a:r>
          </a:p>
        </p:txBody>
      </p:sp>
      <p:pic>
        <p:nvPicPr>
          <p:cNvPr id="7" name="Picture 6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00ED0239-083E-E0FF-6143-1C7D99345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74" y="3567489"/>
            <a:ext cx="4002786" cy="217513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8ED1E-B9ED-212E-B6D5-407245F2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A867E-F396-B30E-614B-00DB2EC8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22</a:t>
            </a:fld>
            <a:endParaRPr lang="en-NZ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32CEAB-F5BF-D518-6E4A-AD5EB5734941}"/>
              </a:ext>
            </a:extLst>
          </p:cNvPr>
          <p:cNvSpPr txBox="1">
            <a:spLocks/>
          </p:cNvSpPr>
          <p:nvPr/>
        </p:nvSpPr>
        <p:spPr>
          <a:xfrm>
            <a:off x="7520940" y="1685984"/>
            <a:ext cx="34823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Limitations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NZ" dirty="0"/>
              <a:t>Specular surfaces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NZ" dirty="0"/>
              <a:t>Absent in labelled training dataset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1E1D61-8BD4-0066-ACEF-895E1A93C3EA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9" name="Picture 14" descr="the-university-of-melbourne-vector-logo">
              <a:extLst>
                <a:ext uri="{FF2B5EF4-FFF2-40B4-BE49-F238E27FC236}">
                  <a16:creationId xmlns:a16="http://schemas.microsoft.com/office/drawing/2014/main" id="{DC17D2CC-7B72-2AC8-2127-4DE114F049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>
              <a:extLst>
                <a:ext uri="{FF2B5EF4-FFF2-40B4-BE49-F238E27FC236}">
                  <a16:creationId xmlns:a16="http://schemas.microsoft.com/office/drawing/2014/main" id="{E7C0D4B5-5B35-7AB8-7CC1-54D194CD0B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7134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FA2C17-F7E2-663E-559F-65527F367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896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NZ" sz="6000" dirty="0"/>
              <a:t>THANK YOU!</a:t>
            </a:r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44A2C-39C4-F588-6919-676EE553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23</a:t>
            </a:fld>
            <a:endParaRPr lang="en-N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4E75EC-B4BD-046C-4EB6-D031E5F1B449}"/>
              </a:ext>
            </a:extLst>
          </p:cNvPr>
          <p:cNvSpPr txBox="1"/>
          <p:nvPr/>
        </p:nvSpPr>
        <p:spPr>
          <a:xfrm>
            <a:off x="3096106" y="4358640"/>
            <a:ext cx="575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>
                <a:latin typeface="Consolas" panose="020B0609020204030204" pitchFamily="49" charset="0"/>
              </a:rPr>
              <a:t>{</a:t>
            </a:r>
            <a:r>
              <a:rPr lang="en-NZ" dirty="0" err="1">
                <a:latin typeface="Consolas" panose="020B0609020204030204" pitchFamily="49" charset="0"/>
              </a:rPr>
              <a:t>josh.weir,andrew.chalmers,j.zhao</a:t>
            </a:r>
            <a:r>
              <a:rPr lang="en-NZ" dirty="0">
                <a:latin typeface="Consolas" panose="020B0609020204030204" pitchFamily="49" charset="0"/>
              </a:rPr>
              <a:t>}@vuw.ac.nz</a:t>
            </a:r>
          </a:p>
          <a:p>
            <a:pPr algn="ctr"/>
            <a:r>
              <a:rPr lang="en-NZ" dirty="0">
                <a:latin typeface="Consolas" panose="020B0609020204030204" pitchFamily="49" charset="0"/>
              </a:rPr>
              <a:t>taehyun.rhee@unimelb.edu.au</a:t>
            </a:r>
          </a:p>
        </p:txBody>
      </p:sp>
    </p:spTree>
    <p:extLst>
      <p:ext uri="{BB962C8B-B14F-4D97-AF65-F5344CB8AC3E}">
        <p14:creationId xmlns:p14="http://schemas.microsoft.com/office/powerpoint/2010/main" val="173013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A15A-6ACC-D237-8057-C9704551F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A6FE-D324-5C95-4026-9606E4B8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Motivation</a:t>
            </a:r>
          </a:p>
        </p:txBody>
      </p:sp>
      <p:pic>
        <p:nvPicPr>
          <p:cNvPr id="5" name="Content Placeholder 4" descr="A collage of a person and person&#10;&#10;Description automatically generated">
            <a:extLst>
              <a:ext uri="{FF2B5EF4-FFF2-40B4-BE49-F238E27FC236}">
                <a16:creationId xmlns:a16="http://schemas.microsoft.com/office/drawing/2014/main" id="{998CB87A-D187-733A-7157-2352C5B58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43" y="2705283"/>
            <a:ext cx="3981161" cy="3022257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ABDD638-CAA0-A71E-D015-F80ED2122FD8}"/>
              </a:ext>
            </a:extLst>
          </p:cNvPr>
          <p:cNvGrpSpPr/>
          <p:nvPr/>
        </p:nvGrpSpPr>
        <p:grpSpPr>
          <a:xfrm>
            <a:off x="1079124" y="3065391"/>
            <a:ext cx="377007" cy="2457140"/>
            <a:chOff x="260547" y="3263898"/>
            <a:chExt cx="420273" cy="301304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C59CE13E-C5FA-A14A-359B-737722C8ADA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70193" y="3622672"/>
              <a:ext cx="1109787" cy="3922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NZ" sz="2400" dirty="0"/>
                <a:t>Input</a:t>
              </a:r>
              <a:endParaRPr lang="en-NZ" dirty="0"/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D32EAAE1-A809-59CA-FF2B-0A65BC582C5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184312" y="5439844"/>
              <a:ext cx="1281956" cy="39223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NZ" sz="2200" dirty="0"/>
                <a:t>Output</a:t>
              </a:r>
            </a:p>
          </p:txBody>
        </p:sp>
      </p:grpSp>
      <p:pic>
        <p:nvPicPr>
          <p:cNvPr id="1026" name="Picture 2" descr="Teaser image">
            <a:extLst>
              <a:ext uri="{FF2B5EF4-FFF2-40B4-BE49-F238E27FC236}">
                <a16:creationId xmlns:a16="http://schemas.microsoft.com/office/drawing/2014/main" id="{997CEBE7-7C60-DEC1-3522-18579744C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6" r="68734"/>
          <a:stretch/>
        </p:blipFill>
        <p:spPr bwMode="auto">
          <a:xfrm>
            <a:off x="8276402" y="1539951"/>
            <a:ext cx="1422433" cy="13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4F151-CE12-0973-FB9C-83CD92D57F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375" t="27222" r="52938" b="12000"/>
          <a:stretch/>
        </p:blipFill>
        <p:spPr>
          <a:xfrm>
            <a:off x="8269397" y="3237358"/>
            <a:ext cx="1459408" cy="180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A6CBC-ABF6-9591-5E25-DE45D3B36F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250" t="35205" r="47061" b="30752"/>
          <a:stretch/>
        </p:blipFill>
        <p:spPr>
          <a:xfrm>
            <a:off x="8270206" y="5343640"/>
            <a:ext cx="1458599" cy="1179094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144FC4C-AE54-DB79-7690-AF8C3DA491E5}"/>
              </a:ext>
            </a:extLst>
          </p:cNvPr>
          <p:cNvCxnSpPr>
            <a:cxnSpLocks/>
            <a:stCxn id="5" idx="3"/>
            <a:endCxn id="48" idx="0"/>
          </p:cNvCxnSpPr>
          <p:nvPr/>
        </p:nvCxnSpPr>
        <p:spPr>
          <a:xfrm flipV="1">
            <a:off x="5488604" y="2199760"/>
            <a:ext cx="2403374" cy="2016652"/>
          </a:xfrm>
          <a:prstGeom prst="curvedConnector3">
            <a:avLst/>
          </a:prstGeom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EBC170-BBE2-26B3-3564-33AB938BD09D}"/>
              </a:ext>
            </a:extLst>
          </p:cNvPr>
          <p:cNvCxnSpPr>
            <a:cxnSpLocks/>
            <a:stCxn id="5" idx="3"/>
            <a:endCxn id="51" idx="0"/>
          </p:cNvCxnSpPr>
          <p:nvPr/>
        </p:nvCxnSpPr>
        <p:spPr>
          <a:xfrm flipV="1">
            <a:off x="5488604" y="4208243"/>
            <a:ext cx="2349904" cy="8169"/>
          </a:xfrm>
          <a:prstGeom prst="straightConnector1">
            <a:avLst/>
          </a:prstGeom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2E3414DA-C7F0-2E20-1959-AEA207B231C6}"/>
              </a:ext>
            </a:extLst>
          </p:cNvPr>
          <p:cNvCxnSpPr>
            <a:cxnSpLocks/>
            <a:stCxn id="5" idx="3"/>
            <a:endCxn id="49" idx="0"/>
          </p:cNvCxnSpPr>
          <p:nvPr/>
        </p:nvCxnSpPr>
        <p:spPr>
          <a:xfrm>
            <a:off x="5488604" y="4216412"/>
            <a:ext cx="2403375" cy="1711226"/>
          </a:xfrm>
          <a:prstGeom prst="curvedConnector3">
            <a:avLst/>
          </a:prstGeom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8A4A2E-4065-CB70-600C-56DD10E482C9}"/>
              </a:ext>
            </a:extLst>
          </p:cNvPr>
          <p:cNvSpPr txBox="1"/>
          <p:nvPr/>
        </p:nvSpPr>
        <p:spPr>
          <a:xfrm rot="16200000">
            <a:off x="7381293" y="2030483"/>
            <a:ext cx="1359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/>
              <a:t>Virtual Try-on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F1D941-F911-5729-7F0E-C98AC329D90F}"/>
              </a:ext>
            </a:extLst>
          </p:cNvPr>
          <p:cNvSpPr txBox="1"/>
          <p:nvPr/>
        </p:nvSpPr>
        <p:spPr>
          <a:xfrm rot="16200000">
            <a:off x="7530501" y="5758361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/>
              <a:t>Relighting</a:t>
            </a:r>
            <a:endParaRPr lang="en-NZ" sz="2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2EAFD3-FC3E-71C0-3337-E67BD7D006B2}"/>
              </a:ext>
            </a:extLst>
          </p:cNvPr>
          <p:cNvSpPr txBox="1"/>
          <p:nvPr/>
        </p:nvSpPr>
        <p:spPr>
          <a:xfrm rot="16200000">
            <a:off x="7137552" y="4008188"/>
            <a:ext cx="180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Avatar</a:t>
            </a:r>
            <a:r>
              <a:rPr lang="en-NZ" sz="2000" dirty="0"/>
              <a:t> </a:t>
            </a:r>
            <a:r>
              <a:rPr lang="en-NZ" sz="1600" dirty="0"/>
              <a:t>Generation</a:t>
            </a:r>
            <a:endParaRPr lang="en-NZ" sz="2000" dirty="0"/>
          </a:p>
        </p:txBody>
      </p: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354D4559-266E-893A-A777-140F126AE8B7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 rot="10800000" flipV="1">
            <a:off x="1079126" y="3517906"/>
            <a:ext cx="25147" cy="1481905"/>
          </a:xfrm>
          <a:prstGeom prst="curvedConnector3">
            <a:avLst>
              <a:gd name="adj1" fmla="val 3966326"/>
            </a:avLst>
          </a:prstGeom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5" name="Content Placeholder 2">
            <a:extLst>
              <a:ext uri="{FF2B5EF4-FFF2-40B4-BE49-F238E27FC236}">
                <a16:creationId xmlns:a16="http://schemas.microsoft.com/office/drawing/2014/main" id="{8171097E-0865-F4DC-A654-85D04BCDE91A}"/>
              </a:ext>
            </a:extLst>
          </p:cNvPr>
          <p:cNvSpPr txBox="1">
            <a:spLocks/>
          </p:cNvSpPr>
          <p:nvPr/>
        </p:nvSpPr>
        <p:spPr>
          <a:xfrm>
            <a:off x="8263301" y="2873571"/>
            <a:ext cx="2142977" cy="262779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600" dirty="0">
                <a:solidFill>
                  <a:schemeClr val="bg2">
                    <a:lumMod val="50000"/>
                  </a:schemeClr>
                </a:solidFill>
              </a:rPr>
              <a:t>Lee</a:t>
            </a:r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r>
              <a:rPr lang="en-US" sz="6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et al, </a:t>
            </a:r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“</a:t>
            </a:r>
            <a:r>
              <a:rPr lang="en-GB" sz="600" dirty="0">
                <a:solidFill>
                  <a:schemeClr val="bg2">
                    <a:lumMod val="50000"/>
                  </a:schemeClr>
                </a:solidFill>
              </a:rPr>
              <a:t>High resolution virtual try-on with misalignment and occlusion handled conditions</a:t>
            </a:r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”, </a:t>
            </a:r>
            <a:r>
              <a:rPr lang="en-NZ" sz="6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ECCV, 2022</a:t>
            </a:r>
            <a:r>
              <a:rPr lang="en-US" sz="8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endParaRPr lang="en-US" sz="2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067" name="Content Placeholder 2">
            <a:extLst>
              <a:ext uri="{FF2B5EF4-FFF2-40B4-BE49-F238E27FC236}">
                <a16:creationId xmlns:a16="http://schemas.microsoft.com/office/drawing/2014/main" id="{C580215D-E824-6305-7C26-264225482C18}"/>
              </a:ext>
            </a:extLst>
          </p:cNvPr>
          <p:cNvSpPr txBox="1">
            <a:spLocks/>
          </p:cNvSpPr>
          <p:nvPr/>
        </p:nvSpPr>
        <p:spPr>
          <a:xfrm>
            <a:off x="8245623" y="5025404"/>
            <a:ext cx="2142977" cy="262779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600" dirty="0">
                <a:solidFill>
                  <a:schemeClr val="bg2">
                    <a:lumMod val="50000"/>
                  </a:schemeClr>
                </a:solidFill>
              </a:rPr>
              <a:t>Li</a:t>
            </a:r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r>
              <a:rPr lang="en-US" sz="6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et al, </a:t>
            </a:r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“</a:t>
            </a:r>
            <a:r>
              <a:rPr lang="en-GB" sz="6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AvatarCap</a:t>
            </a:r>
            <a:r>
              <a:rPr lang="en-GB" sz="6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: Animatable Avatar Conditioned Monocular Human Volumetric Capture</a:t>
            </a:r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”, </a:t>
            </a:r>
            <a:r>
              <a:rPr lang="en-NZ" sz="6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ECCV, 2022</a:t>
            </a:r>
            <a:r>
              <a:rPr lang="en-US" sz="8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endParaRPr lang="en-US" sz="1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073" name="Content Placeholder 2">
            <a:extLst>
              <a:ext uri="{FF2B5EF4-FFF2-40B4-BE49-F238E27FC236}">
                <a16:creationId xmlns:a16="http://schemas.microsoft.com/office/drawing/2014/main" id="{1BDBA59B-4876-1F75-867D-149A6293533C}"/>
              </a:ext>
            </a:extLst>
          </p:cNvPr>
          <p:cNvSpPr txBox="1">
            <a:spLocks/>
          </p:cNvSpPr>
          <p:nvPr/>
        </p:nvSpPr>
        <p:spPr>
          <a:xfrm>
            <a:off x="8245622" y="6528635"/>
            <a:ext cx="2142977" cy="262779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600" dirty="0">
                <a:solidFill>
                  <a:schemeClr val="bg2">
                    <a:lumMod val="50000"/>
                  </a:schemeClr>
                </a:solidFill>
              </a:rPr>
              <a:t>Ji</a:t>
            </a:r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r>
              <a:rPr lang="en-US" sz="6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et al, </a:t>
            </a:r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“</a:t>
            </a:r>
            <a:r>
              <a:rPr lang="en-GB" sz="6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Geometry-aware single-image full-body human relighting</a:t>
            </a:r>
            <a:r>
              <a:rPr lang="en-US" sz="6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”, </a:t>
            </a:r>
            <a:r>
              <a:rPr lang="en-NZ" sz="6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ECCV, 2022</a:t>
            </a:r>
            <a:r>
              <a:rPr lang="en-US" sz="8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endParaRPr lang="en-US" sz="1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079" name="Subtitle 2">
            <a:extLst>
              <a:ext uri="{FF2B5EF4-FFF2-40B4-BE49-F238E27FC236}">
                <a16:creationId xmlns:a16="http://schemas.microsoft.com/office/drawing/2014/main" id="{6B5EBE86-0065-8159-4A97-DF5AC08235BE}"/>
              </a:ext>
            </a:extLst>
          </p:cNvPr>
          <p:cNvSpPr txBox="1">
            <a:spLocks/>
          </p:cNvSpPr>
          <p:nvPr/>
        </p:nvSpPr>
        <p:spPr>
          <a:xfrm>
            <a:off x="883022" y="1429055"/>
            <a:ext cx="521297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i="1" dirty="0"/>
              <a:t>De-lighting</a:t>
            </a:r>
            <a:r>
              <a:rPr lang="en-NZ" sz="2400" dirty="0"/>
              <a:t> removes light artifacts from images, recovering albedo</a:t>
            </a:r>
          </a:p>
          <a:p>
            <a:r>
              <a:rPr lang="en-NZ" sz="2400" dirty="0"/>
              <a:t>Benefits downstream applications</a:t>
            </a:r>
          </a:p>
        </p:txBody>
      </p:sp>
      <p:sp>
        <p:nvSpPr>
          <p:cNvPr id="1081" name="Footer Placeholder 1080">
            <a:extLst>
              <a:ext uri="{FF2B5EF4-FFF2-40B4-BE49-F238E27FC236}">
                <a16:creationId xmlns:a16="http://schemas.microsoft.com/office/drawing/2014/main" id="{0CE6BF34-92ED-23E7-9543-08041239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D3568A45-F670-D09C-D6D3-ADFE1ECFB39A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1087" name="Picture 14" descr="the-university-of-melbourne-vector-logo">
              <a:extLst>
                <a:ext uri="{FF2B5EF4-FFF2-40B4-BE49-F238E27FC236}">
                  <a16:creationId xmlns:a16="http://schemas.microsoft.com/office/drawing/2014/main" id="{FA3CB289-FA91-DDD1-5E5E-0301F8B44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2" name="Picture 16">
              <a:extLst>
                <a:ext uri="{FF2B5EF4-FFF2-40B4-BE49-F238E27FC236}">
                  <a16:creationId xmlns:a16="http://schemas.microsoft.com/office/drawing/2014/main" id="{EA5C4890-0274-AFD5-5F0D-B2C173FD29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3" name="Slide Number Placeholder 3072">
            <a:extLst>
              <a:ext uri="{FF2B5EF4-FFF2-40B4-BE49-F238E27FC236}">
                <a16:creationId xmlns:a16="http://schemas.microsoft.com/office/drawing/2014/main" id="{86A12E8F-8F2F-1518-ED35-4BE8ED7C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281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3085-5E64-1E8A-78CD-893EF7A8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Challenges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9D8F92-4FF7-5499-690C-9A6994F21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975"/>
            <a:ext cx="4895850" cy="4351338"/>
          </a:xfrm>
        </p:spPr>
        <p:txBody>
          <a:bodyPr>
            <a:normAutofit/>
          </a:bodyPr>
          <a:lstStyle/>
          <a:p>
            <a:r>
              <a:rPr lang="en-GB" sz="2000" dirty="0"/>
              <a:t>Full-body images feature:</a:t>
            </a:r>
          </a:p>
          <a:p>
            <a:pPr lvl="1"/>
            <a:r>
              <a:rPr lang="en-GB" sz="1600" dirty="0"/>
              <a:t>A wide range of textures and materials.</a:t>
            </a:r>
            <a:endParaRPr lang="en-GB" sz="2000" dirty="0"/>
          </a:p>
          <a:p>
            <a:pPr lvl="1"/>
            <a:r>
              <a:rPr lang="en-GB" sz="1600" dirty="0"/>
              <a:t>Intricate shadows created by varying body poses and shapes</a:t>
            </a:r>
            <a:endParaRPr lang="en-NZ" sz="1600" dirty="0"/>
          </a:p>
          <a:p>
            <a:endParaRPr lang="en-GB" sz="2000" dirty="0"/>
          </a:p>
          <a:p>
            <a:r>
              <a:rPr lang="en-GB" sz="2000" dirty="0"/>
              <a:t>Deep learning solutions requires large and diverse datasets</a:t>
            </a:r>
          </a:p>
          <a:p>
            <a:endParaRPr lang="en-GB" sz="2000" dirty="0"/>
          </a:p>
          <a:p>
            <a:r>
              <a:rPr lang="en-GB" sz="2000" dirty="0"/>
              <a:t> Creating labelled datasets for human de-lighting is expensive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80B607-D92D-3CA7-E5AE-6ACA27F2677A}"/>
              </a:ext>
            </a:extLst>
          </p:cNvPr>
          <p:cNvGrpSpPr/>
          <p:nvPr/>
        </p:nvGrpSpPr>
        <p:grpSpPr>
          <a:xfrm>
            <a:off x="6144934" y="1877387"/>
            <a:ext cx="3604260" cy="3981620"/>
            <a:chOff x="3562353" y="1131563"/>
            <a:chExt cx="4895852" cy="470535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10" name="Picture 9" descr="A person standing on a street&#10;&#10;Description automatically generated">
              <a:extLst>
                <a:ext uri="{FF2B5EF4-FFF2-40B4-BE49-F238E27FC236}">
                  <a16:creationId xmlns:a16="http://schemas.microsoft.com/office/drawing/2014/main" id="{585815BE-0E9A-8EE8-695D-49F317880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1131563"/>
              <a:ext cx="1371605" cy="2057408"/>
            </a:xfrm>
            <a:prstGeom prst="rect">
              <a:avLst/>
            </a:prstGeom>
            <a:grpFill/>
          </p:spPr>
        </p:pic>
        <p:pic>
          <p:nvPicPr>
            <p:cNvPr id="11" name="Picture 10" descr="A person standing on a path holding a bottle of water&#10;&#10;Description automatically generated">
              <a:extLst>
                <a:ext uri="{FF2B5EF4-FFF2-40B4-BE49-F238E27FC236}">
                  <a16:creationId xmlns:a16="http://schemas.microsoft.com/office/drawing/2014/main" id="{20A5ED22-0D07-146F-2034-6F1C06CAA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351" y="1507807"/>
              <a:ext cx="1447800" cy="2171700"/>
            </a:xfrm>
            <a:prstGeom prst="rect">
              <a:avLst/>
            </a:prstGeom>
            <a:grpFill/>
          </p:spPr>
        </p:pic>
        <p:pic>
          <p:nvPicPr>
            <p:cNvPr id="12" name="Picture 11" descr="A person in a black jacket and skirt&#10;&#10;Description automatically generated">
              <a:extLst>
                <a:ext uri="{FF2B5EF4-FFF2-40B4-BE49-F238E27FC236}">
                  <a16:creationId xmlns:a16="http://schemas.microsoft.com/office/drawing/2014/main" id="{2E77F1A0-B8BC-CF53-FABD-0661655C8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1768950"/>
              <a:ext cx="1085850" cy="1628775"/>
            </a:xfrm>
            <a:prstGeom prst="rect">
              <a:avLst/>
            </a:prstGeom>
            <a:grpFill/>
          </p:spPr>
        </p:pic>
        <p:pic>
          <p:nvPicPr>
            <p:cNvPr id="13" name="Picture 12" descr="A person standing on a road&#10;&#10;Description automatically generated">
              <a:extLst>
                <a:ext uri="{FF2B5EF4-FFF2-40B4-BE49-F238E27FC236}">
                  <a16:creationId xmlns:a16="http://schemas.microsoft.com/office/drawing/2014/main" id="{A4BA9A63-E297-ACC9-D972-36EE796D5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1" y="2593657"/>
              <a:ext cx="1314450" cy="1971675"/>
            </a:xfrm>
            <a:prstGeom prst="rect">
              <a:avLst/>
            </a:prstGeom>
            <a:grpFill/>
          </p:spPr>
        </p:pic>
        <p:pic>
          <p:nvPicPr>
            <p:cNvPr id="14" name="Picture 13" descr="A person in a red skirt and a floral top&#10;&#10;Description automatically generated">
              <a:extLst>
                <a:ext uri="{FF2B5EF4-FFF2-40B4-BE49-F238E27FC236}">
                  <a16:creationId xmlns:a16="http://schemas.microsoft.com/office/drawing/2014/main" id="{97562CCD-58B8-E7BF-D024-8F3140F1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353" y="3228654"/>
              <a:ext cx="1314449" cy="1971674"/>
            </a:xfrm>
            <a:prstGeom prst="rect">
              <a:avLst/>
            </a:prstGeom>
            <a:grpFill/>
          </p:spPr>
        </p:pic>
        <p:pic>
          <p:nvPicPr>
            <p:cNvPr id="15" name="Picture 14" descr="A person in a skirt and a sweater&#10;&#10;Description automatically generated">
              <a:extLst>
                <a:ext uri="{FF2B5EF4-FFF2-40B4-BE49-F238E27FC236}">
                  <a16:creationId xmlns:a16="http://schemas.microsoft.com/office/drawing/2014/main" id="{BE7A8D48-26ED-E2F0-68E1-ED124978F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579494"/>
              <a:ext cx="1504950" cy="2257425"/>
            </a:xfrm>
            <a:prstGeom prst="rect">
              <a:avLst/>
            </a:prstGeom>
            <a:grpFill/>
          </p:spPr>
        </p:pic>
        <p:pic>
          <p:nvPicPr>
            <p:cNvPr id="16" name="Picture 15" descr="A person in a bow tie&#10;&#10;Description automatically generated">
              <a:extLst>
                <a:ext uri="{FF2B5EF4-FFF2-40B4-BE49-F238E27FC236}">
                  <a16:creationId xmlns:a16="http://schemas.microsoft.com/office/drawing/2014/main" id="{99D8C760-F896-4015-8456-34E974B5C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477" y="3319145"/>
              <a:ext cx="1314450" cy="1971675"/>
            </a:xfrm>
            <a:prstGeom prst="rect">
              <a:avLst/>
            </a:prstGeom>
            <a:grpFill/>
          </p:spPr>
        </p:pic>
        <p:pic>
          <p:nvPicPr>
            <p:cNvPr id="17" name="Picture 16" descr="A person in sunglasses and a blue shirt holding a briefcase&#10;&#10;Description automatically generated">
              <a:extLst>
                <a:ext uri="{FF2B5EF4-FFF2-40B4-BE49-F238E27FC236}">
                  <a16:creationId xmlns:a16="http://schemas.microsoft.com/office/drawing/2014/main" id="{951200AA-1DEF-33CA-D966-51D127ED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253" y="1653858"/>
              <a:ext cx="1314449" cy="1971674"/>
            </a:xfrm>
            <a:prstGeom prst="rect">
              <a:avLst/>
            </a:prstGeom>
            <a:grpFill/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C69B1-E511-BF6A-EEAC-D6E687A4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3CA50-24F0-DC00-CA0B-52C59935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4</a:t>
            </a:fld>
            <a:endParaRPr lang="en-NZ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C16C90-B6AC-60CF-F682-225CE39AA9A4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7" name="Picture 14" descr="the-university-of-melbourne-vector-logo">
              <a:extLst>
                <a:ext uri="{FF2B5EF4-FFF2-40B4-BE49-F238E27FC236}">
                  <a16:creationId xmlns:a16="http://schemas.microsoft.com/office/drawing/2014/main" id="{17225EC7-A211-02DA-57E8-6F33228FC7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>
              <a:extLst>
                <a:ext uri="{FF2B5EF4-FFF2-40B4-BE49-F238E27FC236}">
                  <a16:creationId xmlns:a16="http://schemas.microsoft.com/office/drawing/2014/main" id="{52237F60-7760-F98A-CC49-88D3F6F296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448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0F72-B9EB-7C36-7A72-E22A2070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Challenges – Training 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97FC9-32E9-4172-6120-A287E516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39" y="1845309"/>
            <a:ext cx="3387090" cy="292317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NZ" dirty="0"/>
              <a:t>Light Stage</a:t>
            </a:r>
          </a:p>
          <a:p>
            <a:pPr marL="457200" lvl="1" indent="0">
              <a:buNone/>
            </a:pPr>
            <a:r>
              <a:rPr lang="en-NZ" sz="1800" dirty="0"/>
              <a:t>	Ground-truth labels</a:t>
            </a:r>
          </a:p>
          <a:p>
            <a:pPr marL="457200" lvl="1" indent="0">
              <a:buNone/>
            </a:pPr>
            <a:r>
              <a:rPr lang="en-NZ" sz="1800" dirty="0"/>
              <a:t>	High-quality images</a:t>
            </a:r>
          </a:p>
          <a:p>
            <a:pPr marL="457200" lvl="1" indent="0">
              <a:buNone/>
            </a:pPr>
            <a:r>
              <a:rPr lang="en-NZ" sz="1800" dirty="0"/>
              <a:t>	Expensive acquisition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926DA8-0A17-7EB8-3E4B-340E7E79AF19}"/>
              </a:ext>
            </a:extLst>
          </p:cNvPr>
          <p:cNvSpPr txBox="1">
            <a:spLocks/>
          </p:cNvSpPr>
          <p:nvPr/>
        </p:nvSpPr>
        <p:spPr>
          <a:xfrm>
            <a:off x="8023860" y="1845310"/>
            <a:ext cx="3813810" cy="210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NZ" dirty="0"/>
              <a:t>Real-world Images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dirty="0"/>
              <a:t>	</a:t>
            </a:r>
            <a:r>
              <a:rPr lang="en-NZ" sz="1800" dirty="0"/>
              <a:t>No ground-truth labels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sz="1800" dirty="0"/>
              <a:t>	High quality images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sz="1800" dirty="0"/>
              <a:t>	Inexpensive</a:t>
            </a:r>
            <a:endParaRPr lang="en-NZ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dirty="0"/>
              <a:t>	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C46CE6-2171-E8EF-E914-1EE42C9E3D27}"/>
              </a:ext>
            </a:extLst>
          </p:cNvPr>
          <p:cNvGrpSpPr/>
          <p:nvPr/>
        </p:nvGrpSpPr>
        <p:grpSpPr>
          <a:xfrm>
            <a:off x="8442967" y="3429000"/>
            <a:ext cx="2538500" cy="2683643"/>
            <a:chOff x="3562353" y="1131563"/>
            <a:chExt cx="4895852" cy="4705356"/>
          </a:xfrm>
          <a:solidFill>
            <a:schemeClr val="accent2">
              <a:lumMod val="60000"/>
              <a:lumOff val="40000"/>
            </a:schemeClr>
          </a:solidFill>
        </p:grpSpPr>
        <p:pic>
          <p:nvPicPr>
            <p:cNvPr id="7" name="Picture 6" descr="A person standing on a street&#10;&#10;Description automatically generated">
              <a:extLst>
                <a:ext uri="{FF2B5EF4-FFF2-40B4-BE49-F238E27FC236}">
                  <a16:creationId xmlns:a16="http://schemas.microsoft.com/office/drawing/2014/main" id="{5CE25BAF-DA92-6166-503F-DBED3F9E5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1131563"/>
              <a:ext cx="1371605" cy="2057408"/>
            </a:xfrm>
            <a:prstGeom prst="rect">
              <a:avLst/>
            </a:prstGeom>
            <a:grpFill/>
          </p:spPr>
        </p:pic>
        <p:pic>
          <p:nvPicPr>
            <p:cNvPr id="8" name="Picture 7" descr="A person standing on a path holding a bottle of water&#10;&#10;Description automatically generated">
              <a:extLst>
                <a:ext uri="{FF2B5EF4-FFF2-40B4-BE49-F238E27FC236}">
                  <a16:creationId xmlns:a16="http://schemas.microsoft.com/office/drawing/2014/main" id="{1D81AA83-B91D-D887-4BA0-7159A62DE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351" y="1507807"/>
              <a:ext cx="1447800" cy="2171700"/>
            </a:xfrm>
            <a:prstGeom prst="rect">
              <a:avLst/>
            </a:prstGeom>
            <a:grpFill/>
          </p:spPr>
        </p:pic>
        <p:pic>
          <p:nvPicPr>
            <p:cNvPr id="9" name="Picture 8" descr="A person in a black jacket and skirt&#10;&#10;Description automatically generated">
              <a:extLst>
                <a:ext uri="{FF2B5EF4-FFF2-40B4-BE49-F238E27FC236}">
                  <a16:creationId xmlns:a16="http://schemas.microsoft.com/office/drawing/2014/main" id="{96AEBC01-647A-A7C2-DA8C-883B648C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800" y="1768950"/>
              <a:ext cx="1085850" cy="1628775"/>
            </a:xfrm>
            <a:prstGeom prst="rect">
              <a:avLst/>
            </a:prstGeom>
            <a:grpFill/>
          </p:spPr>
        </p:pic>
        <p:pic>
          <p:nvPicPr>
            <p:cNvPr id="10" name="Picture 9" descr="A person standing on a road&#10;&#10;Description automatically generated">
              <a:extLst>
                <a:ext uri="{FF2B5EF4-FFF2-40B4-BE49-F238E27FC236}">
                  <a16:creationId xmlns:a16="http://schemas.microsoft.com/office/drawing/2014/main" id="{986F645A-DB6C-9B4C-286E-D5D1BA1D3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1" y="2593657"/>
              <a:ext cx="1314450" cy="1971675"/>
            </a:xfrm>
            <a:prstGeom prst="rect">
              <a:avLst/>
            </a:prstGeom>
            <a:grpFill/>
          </p:spPr>
        </p:pic>
        <p:pic>
          <p:nvPicPr>
            <p:cNvPr id="11" name="Picture 10" descr="A person in a red skirt and a floral top&#10;&#10;Description automatically generated">
              <a:extLst>
                <a:ext uri="{FF2B5EF4-FFF2-40B4-BE49-F238E27FC236}">
                  <a16:creationId xmlns:a16="http://schemas.microsoft.com/office/drawing/2014/main" id="{B371DDBF-AA6D-84EB-5732-ABCF5E375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353" y="3228654"/>
              <a:ext cx="1314449" cy="1971674"/>
            </a:xfrm>
            <a:prstGeom prst="rect">
              <a:avLst/>
            </a:prstGeom>
            <a:grpFill/>
          </p:spPr>
        </p:pic>
        <p:pic>
          <p:nvPicPr>
            <p:cNvPr id="12" name="Picture 11" descr="A person in a skirt and a sweater&#10;&#10;Description automatically generated">
              <a:extLst>
                <a:ext uri="{FF2B5EF4-FFF2-40B4-BE49-F238E27FC236}">
                  <a16:creationId xmlns:a16="http://schemas.microsoft.com/office/drawing/2014/main" id="{05DE764D-86B7-F8A8-2C02-868276FA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579494"/>
              <a:ext cx="1504950" cy="2257425"/>
            </a:xfrm>
            <a:prstGeom prst="rect">
              <a:avLst/>
            </a:prstGeom>
            <a:grpFill/>
          </p:spPr>
        </p:pic>
        <p:pic>
          <p:nvPicPr>
            <p:cNvPr id="13" name="Picture 12" descr="A person in a bow tie&#10;&#10;Description automatically generated">
              <a:extLst>
                <a:ext uri="{FF2B5EF4-FFF2-40B4-BE49-F238E27FC236}">
                  <a16:creationId xmlns:a16="http://schemas.microsoft.com/office/drawing/2014/main" id="{00C037DC-5C6C-F6B8-3FD3-02628E5D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477" y="3319145"/>
              <a:ext cx="1314450" cy="1971675"/>
            </a:xfrm>
            <a:prstGeom prst="rect">
              <a:avLst/>
            </a:prstGeom>
            <a:grpFill/>
          </p:spPr>
        </p:pic>
        <p:pic>
          <p:nvPicPr>
            <p:cNvPr id="14" name="Picture 13" descr="A person in sunglasses and a blue shirt holding a briefcase&#10;&#10;Description automatically generated">
              <a:extLst>
                <a:ext uri="{FF2B5EF4-FFF2-40B4-BE49-F238E27FC236}">
                  <a16:creationId xmlns:a16="http://schemas.microsoft.com/office/drawing/2014/main" id="{F8899D02-0ABC-9071-2504-6528E0E69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253" y="1653858"/>
              <a:ext cx="1314449" cy="1971674"/>
            </a:xfrm>
            <a:prstGeom prst="rect">
              <a:avLst/>
            </a:prstGeom>
            <a:grpFill/>
          </p:spPr>
        </p:pic>
      </p:grpSp>
      <p:sp>
        <p:nvSpPr>
          <p:cNvPr id="22" name="Plus Sign 21">
            <a:extLst>
              <a:ext uri="{FF2B5EF4-FFF2-40B4-BE49-F238E27FC236}">
                <a16:creationId xmlns:a16="http://schemas.microsoft.com/office/drawing/2014/main" id="{C5A47984-A213-9550-35E9-5BDF3447C82D}"/>
              </a:ext>
            </a:extLst>
          </p:cNvPr>
          <p:cNvSpPr/>
          <p:nvPr/>
        </p:nvSpPr>
        <p:spPr>
          <a:xfrm>
            <a:off x="668049" y="2231292"/>
            <a:ext cx="312420" cy="296104"/>
          </a:xfrm>
          <a:prstGeom prst="mathPlus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03414319-EE61-BDE6-FA89-E456BDDC6A2C}"/>
              </a:ext>
            </a:extLst>
          </p:cNvPr>
          <p:cNvSpPr/>
          <p:nvPr/>
        </p:nvSpPr>
        <p:spPr>
          <a:xfrm>
            <a:off x="668049" y="2572066"/>
            <a:ext cx="312420" cy="296104"/>
          </a:xfrm>
          <a:prstGeom prst="mathPlus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Minus Sign 23">
            <a:extLst>
              <a:ext uri="{FF2B5EF4-FFF2-40B4-BE49-F238E27FC236}">
                <a16:creationId xmlns:a16="http://schemas.microsoft.com/office/drawing/2014/main" id="{2948C78E-85B9-EB8C-012A-DF3979472F33}"/>
              </a:ext>
            </a:extLst>
          </p:cNvPr>
          <p:cNvSpPr/>
          <p:nvPr/>
        </p:nvSpPr>
        <p:spPr>
          <a:xfrm>
            <a:off x="683289" y="2883216"/>
            <a:ext cx="289560" cy="296104"/>
          </a:xfrm>
          <a:prstGeom prst="mathMinus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FA32B61-A3FF-9E34-90AC-2F5B6C69C607}"/>
              </a:ext>
            </a:extLst>
          </p:cNvPr>
          <p:cNvSpPr txBox="1">
            <a:spLocks/>
          </p:cNvSpPr>
          <p:nvPr/>
        </p:nvSpPr>
        <p:spPr>
          <a:xfrm>
            <a:off x="3823178" y="1845309"/>
            <a:ext cx="4603520" cy="2923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NZ" dirty="0"/>
              <a:t>Synthetic 3D Models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sz="1800" dirty="0"/>
              <a:t>	Ground-truth labels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sz="1800" dirty="0"/>
              <a:t>	Quality varies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sz="1800" dirty="0"/>
              <a:t>	Expensive acquisition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sz="1800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sz="1800" dirty="0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NZ" sz="1800" dirty="0"/>
              <a:t>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FA89C1-450A-DB45-236A-3B06AFBD853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1438" t="29584" r="14116" b="26624"/>
          <a:stretch/>
        </p:blipFill>
        <p:spPr>
          <a:xfrm>
            <a:off x="552364" y="3716770"/>
            <a:ext cx="2941381" cy="2103436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AA301446-F981-BE06-CB66-E1D23FDC18DC}"/>
              </a:ext>
            </a:extLst>
          </p:cNvPr>
          <p:cNvSpPr/>
          <p:nvPr/>
        </p:nvSpPr>
        <p:spPr>
          <a:xfrm>
            <a:off x="4329946" y="2231293"/>
            <a:ext cx="312420" cy="296104"/>
          </a:xfrm>
          <a:prstGeom prst="mathPlus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" name="Minus Sign 25">
            <a:extLst>
              <a:ext uri="{FF2B5EF4-FFF2-40B4-BE49-F238E27FC236}">
                <a16:creationId xmlns:a16="http://schemas.microsoft.com/office/drawing/2014/main" id="{B940F821-4D9B-B4CA-3BFD-E448BA03F78D}"/>
              </a:ext>
            </a:extLst>
          </p:cNvPr>
          <p:cNvSpPr/>
          <p:nvPr/>
        </p:nvSpPr>
        <p:spPr>
          <a:xfrm>
            <a:off x="8523056" y="2308296"/>
            <a:ext cx="289560" cy="296104"/>
          </a:xfrm>
          <a:prstGeom prst="mathMinus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Plus Sign 27">
            <a:extLst>
              <a:ext uri="{FF2B5EF4-FFF2-40B4-BE49-F238E27FC236}">
                <a16:creationId xmlns:a16="http://schemas.microsoft.com/office/drawing/2014/main" id="{77477DFC-31A2-95C3-B45C-AF4B0CEFA19F}"/>
              </a:ext>
            </a:extLst>
          </p:cNvPr>
          <p:cNvSpPr/>
          <p:nvPr/>
        </p:nvSpPr>
        <p:spPr>
          <a:xfrm>
            <a:off x="8523056" y="2622894"/>
            <a:ext cx="312420" cy="296104"/>
          </a:xfrm>
          <a:prstGeom prst="mathPlus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9" name="Minus Sign 28">
            <a:extLst>
              <a:ext uri="{FF2B5EF4-FFF2-40B4-BE49-F238E27FC236}">
                <a16:creationId xmlns:a16="http://schemas.microsoft.com/office/drawing/2014/main" id="{84C4EF74-6D69-9753-060E-D579417CE11C}"/>
              </a:ext>
            </a:extLst>
          </p:cNvPr>
          <p:cNvSpPr/>
          <p:nvPr/>
        </p:nvSpPr>
        <p:spPr>
          <a:xfrm>
            <a:off x="4341375" y="2868170"/>
            <a:ext cx="289560" cy="296104"/>
          </a:xfrm>
          <a:prstGeom prst="mathMinus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0" name="Plus Sign 29">
            <a:extLst>
              <a:ext uri="{FF2B5EF4-FFF2-40B4-BE49-F238E27FC236}">
                <a16:creationId xmlns:a16="http://schemas.microsoft.com/office/drawing/2014/main" id="{A21EA198-9EEC-B205-ABF3-A37FECCEF12D}"/>
              </a:ext>
            </a:extLst>
          </p:cNvPr>
          <p:cNvSpPr/>
          <p:nvPr/>
        </p:nvSpPr>
        <p:spPr>
          <a:xfrm>
            <a:off x="8523056" y="2941144"/>
            <a:ext cx="312420" cy="296104"/>
          </a:xfrm>
          <a:prstGeom prst="mathPlus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1" name="Minus Sign 30">
            <a:extLst>
              <a:ext uri="{FF2B5EF4-FFF2-40B4-BE49-F238E27FC236}">
                <a16:creationId xmlns:a16="http://schemas.microsoft.com/office/drawing/2014/main" id="{E6C258CD-F593-4900-85EB-02E051B21B8D}"/>
              </a:ext>
            </a:extLst>
          </p:cNvPr>
          <p:cNvSpPr/>
          <p:nvPr/>
        </p:nvSpPr>
        <p:spPr>
          <a:xfrm>
            <a:off x="4341375" y="2556010"/>
            <a:ext cx="289560" cy="296104"/>
          </a:xfrm>
          <a:prstGeom prst="mathMinus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A1D5F15-5929-4DB3-6047-5E2CBCED9480}"/>
              </a:ext>
            </a:extLst>
          </p:cNvPr>
          <p:cNvSpPr txBox="1">
            <a:spLocks/>
          </p:cNvSpPr>
          <p:nvPr/>
        </p:nvSpPr>
        <p:spPr>
          <a:xfrm>
            <a:off x="481807" y="5849127"/>
            <a:ext cx="2941381" cy="262779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700" dirty="0" err="1">
                <a:solidFill>
                  <a:schemeClr val="bg2">
                    <a:lumMod val="50000"/>
                  </a:schemeClr>
                </a:solidFill>
              </a:rPr>
              <a:t>Debevec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r>
              <a:rPr lang="en-US" sz="7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et al, 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“</a:t>
            </a:r>
            <a:r>
              <a:rPr lang="en-GB" sz="700" dirty="0">
                <a:solidFill>
                  <a:schemeClr val="bg2">
                    <a:lumMod val="50000"/>
                  </a:schemeClr>
                </a:solidFill>
              </a:rPr>
              <a:t>A Lighting Reproduction Approach to Live-Action Compositing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”, </a:t>
            </a:r>
            <a:r>
              <a:rPr lang="en-NZ" sz="7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ACM Trans. Graph., 2002</a:t>
            </a:r>
            <a:r>
              <a:rPr lang="en-US" sz="9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endParaRPr lang="en-US" sz="2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7CEF882-2D92-69DC-CABC-F50221C19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44000" t="23715" r="4531" b="14710"/>
          <a:stretch/>
        </p:blipFill>
        <p:spPr>
          <a:xfrm>
            <a:off x="4128921" y="3716770"/>
            <a:ext cx="2964813" cy="1995123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65E30D6-909F-6FE6-D462-3AB739058A7F}"/>
              </a:ext>
            </a:extLst>
          </p:cNvPr>
          <p:cNvSpPr txBox="1">
            <a:spLocks/>
          </p:cNvSpPr>
          <p:nvPr/>
        </p:nvSpPr>
        <p:spPr>
          <a:xfrm>
            <a:off x="4043794" y="5826642"/>
            <a:ext cx="2941381" cy="262779"/>
          </a:xfrm>
          <a:prstGeom prst="rect">
            <a:avLst/>
          </a:prstGeom>
        </p:spPr>
        <p:txBody>
          <a:bodyPr vert="horz" lIns="51435" tIns="25718" rIns="51435" bIns="25718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Z" sz="700" dirty="0">
                <a:solidFill>
                  <a:schemeClr val="bg2">
                    <a:lumMod val="50000"/>
                  </a:schemeClr>
                </a:solidFill>
              </a:rPr>
              <a:t>Kanamori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r>
              <a:rPr lang="en-US" sz="7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et al, 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“</a:t>
            </a:r>
            <a:r>
              <a:rPr lang="en-GB" sz="700" dirty="0">
                <a:solidFill>
                  <a:schemeClr val="bg2">
                    <a:lumMod val="50000"/>
                  </a:schemeClr>
                </a:solidFill>
              </a:rPr>
              <a:t>Relighting Humans: Occlusion-Aware Inverse Rendering for Full-Body Human Images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  <a:cs typeface="Calibri"/>
              </a:rPr>
              <a:t>”, </a:t>
            </a:r>
            <a:r>
              <a:rPr lang="en-NZ" sz="700" b="0" i="0" u="none" strike="noStrike" baseline="0" dirty="0">
                <a:solidFill>
                  <a:schemeClr val="bg2">
                    <a:lumMod val="50000"/>
                  </a:schemeClr>
                </a:solidFill>
              </a:rPr>
              <a:t>ACM Trans. Graph., 20</a:t>
            </a:r>
            <a:r>
              <a:rPr lang="en-NZ" sz="700" dirty="0">
                <a:solidFill>
                  <a:schemeClr val="bg2">
                    <a:lumMod val="50000"/>
                  </a:schemeClr>
                </a:solidFill>
              </a:rPr>
              <a:t>18</a:t>
            </a:r>
            <a:r>
              <a:rPr lang="en-US" sz="900" i="1" dirty="0">
                <a:solidFill>
                  <a:schemeClr val="bg2">
                    <a:lumMod val="50000"/>
                  </a:schemeClr>
                </a:solidFill>
                <a:cs typeface="Calibri"/>
              </a:rPr>
              <a:t> </a:t>
            </a:r>
            <a:endParaRPr lang="en-US" sz="2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38291F6-4C3E-232A-B397-4D530518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1B89212-9D99-815D-C1C5-0B4621B7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C6861-6A24-4ACB-BCA2-8A99DDB3E20D}" type="slidenum">
              <a:rPr lang="en-NZ" smtClean="0"/>
              <a:t>5</a:t>
            </a:fld>
            <a:endParaRPr lang="en-NZ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C6283D-EE66-DF8F-B86C-546702493C38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20" name="Picture 14" descr="the-university-of-melbourne-vector-logo">
              <a:extLst>
                <a:ext uri="{FF2B5EF4-FFF2-40B4-BE49-F238E27FC236}">
                  <a16:creationId xmlns:a16="http://schemas.microsoft.com/office/drawing/2014/main" id="{85521358-7A59-3BCC-EF4A-1C4F08267E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42F12BC3-9C3C-15AA-8D3D-292FF6234C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916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73FB-F959-84C3-1785-DE3105E6B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31E9-C5DE-F113-BDE5-6AB57D59A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Pipeline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92E518-D276-397A-6377-A0C897C51AFF}"/>
              </a:ext>
            </a:extLst>
          </p:cNvPr>
          <p:cNvCxnSpPr/>
          <p:nvPr/>
        </p:nvCxnSpPr>
        <p:spPr>
          <a:xfrm flipH="1">
            <a:off x="9890764" y="2583180"/>
            <a:ext cx="678180" cy="0"/>
          </a:xfrm>
          <a:prstGeom prst="straightConnector1">
            <a:avLst/>
          </a:prstGeom>
          <a:ln w="57150">
            <a:noFill/>
            <a:tailEnd type="triangle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8925B9-1E56-EEEC-3DF0-37847AE57F45}"/>
              </a:ext>
            </a:extLst>
          </p:cNvPr>
          <p:cNvGrpSpPr/>
          <p:nvPr/>
        </p:nvGrpSpPr>
        <p:grpSpPr>
          <a:xfrm>
            <a:off x="1715780" y="1569300"/>
            <a:ext cx="9546104" cy="3838954"/>
            <a:chOff x="1708636" y="1569300"/>
            <a:chExt cx="9546104" cy="3838954"/>
          </a:xfrm>
        </p:grpSpPr>
        <p:pic>
          <p:nvPicPr>
            <p:cNvPr id="11" name="Picture 10" descr="A diagram of a diagram of people sitting on a chair&#10;&#10;Description automatically generated">
              <a:extLst>
                <a:ext uri="{FF2B5EF4-FFF2-40B4-BE49-F238E27FC236}">
                  <a16:creationId xmlns:a16="http://schemas.microsoft.com/office/drawing/2014/main" id="{2827B893-25C2-274B-E4B3-DD4446FD8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36" y="1569300"/>
              <a:ext cx="8273564" cy="383895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741BD6-C060-B004-2DF4-E4AB1C5848A3}"/>
                </a:ext>
              </a:extLst>
            </p:cNvPr>
            <p:cNvGrpSpPr/>
            <p:nvPr/>
          </p:nvGrpSpPr>
          <p:grpSpPr>
            <a:xfrm>
              <a:off x="9706064" y="2271737"/>
              <a:ext cx="1548676" cy="2103417"/>
              <a:chOff x="9883695" y="2511476"/>
              <a:chExt cx="1653626" cy="22486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3E8A2-D208-F623-05A0-F5321CCE7376}"/>
                  </a:ext>
                </a:extLst>
              </p:cNvPr>
              <p:cNvSpPr txBox="1"/>
              <p:nvPr/>
            </p:nvSpPr>
            <p:spPr>
              <a:xfrm>
                <a:off x="9883695" y="2511476"/>
                <a:ext cx="1092555" cy="296122"/>
              </a:xfrm>
              <a:prstGeom prst="rect">
                <a:avLst/>
              </a:prstGeom>
              <a:solidFill>
                <a:srgbClr val="FCE3C6"/>
              </a:solidFill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Albedo Loss</a:t>
                </a:r>
                <a:endParaRPr lang="en-NZ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1193EA-A537-96C9-03EA-92B6CCD39B21}"/>
                  </a:ext>
                </a:extLst>
              </p:cNvPr>
              <p:cNvSpPr txBox="1"/>
              <p:nvPr/>
            </p:nvSpPr>
            <p:spPr>
              <a:xfrm>
                <a:off x="9883695" y="2881246"/>
                <a:ext cx="1653626" cy="296122"/>
              </a:xfrm>
              <a:prstGeom prst="rect">
                <a:avLst/>
              </a:prstGeom>
              <a:solidFill>
                <a:srgbClr val="FFDDEA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Global Sparsity Loss</a:t>
                </a:r>
                <a:endParaRPr lang="en-NZ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01618C-0062-C58A-1D35-4C49B812FCE8}"/>
                  </a:ext>
                </a:extLst>
              </p:cNvPr>
              <p:cNvSpPr txBox="1"/>
              <p:nvPr/>
            </p:nvSpPr>
            <p:spPr>
              <a:xfrm>
                <a:off x="9890764" y="4463983"/>
                <a:ext cx="767827" cy="296122"/>
              </a:xfrm>
              <a:prstGeom prst="rect">
                <a:avLst/>
              </a:prstGeom>
              <a:solidFill>
                <a:srgbClr val="C9E9F7"/>
              </a:solidFill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DA Loss</a:t>
                </a:r>
                <a:endParaRPr lang="en-NZ" dirty="0"/>
              </a:p>
            </p:txBody>
          </p: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68AE1-E40C-7AED-62D8-10285C30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DE932-3469-DAFD-F7A8-172BA3207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999"/>
            <a:ext cx="2743200" cy="365125"/>
          </a:xfrm>
        </p:spPr>
        <p:txBody>
          <a:bodyPr/>
          <a:lstStyle/>
          <a:p>
            <a:fld id="{FDDC6861-6A24-4ACB-BCA2-8A99DDB3E20D}" type="slidenum">
              <a:rPr lang="en-NZ" smtClean="0"/>
              <a:t>6</a:t>
            </a:fld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ED6D5-8509-EEE4-397C-21AE70BC88A8}"/>
              </a:ext>
            </a:extLst>
          </p:cNvPr>
          <p:cNvSpPr/>
          <p:nvPr/>
        </p:nvSpPr>
        <p:spPr>
          <a:xfrm>
            <a:off x="3651250" y="3079292"/>
            <a:ext cx="7772400" cy="2496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316C41-31EC-7849-B7CA-4FD368ED2265}"/>
              </a:ext>
            </a:extLst>
          </p:cNvPr>
          <p:cNvSpPr/>
          <p:nvPr/>
        </p:nvSpPr>
        <p:spPr>
          <a:xfrm>
            <a:off x="9620250" y="2180996"/>
            <a:ext cx="2266464" cy="2496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F88F61-DB42-2416-158E-1D697344060B}"/>
              </a:ext>
            </a:extLst>
          </p:cNvPr>
          <p:cNvSpPr/>
          <p:nvPr/>
        </p:nvSpPr>
        <p:spPr>
          <a:xfrm>
            <a:off x="3965575" y="2723921"/>
            <a:ext cx="73025" cy="355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03DD8-7924-1A9D-444B-ECE3329B1C51}"/>
              </a:ext>
            </a:extLst>
          </p:cNvPr>
          <p:cNvSpPr/>
          <p:nvPr/>
        </p:nvSpPr>
        <p:spPr>
          <a:xfrm>
            <a:off x="6719888" y="2368550"/>
            <a:ext cx="488156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999DF5-E262-5CFD-CBD9-1F47154A1B5E}"/>
              </a:ext>
            </a:extLst>
          </p:cNvPr>
          <p:cNvSpPr/>
          <p:nvPr/>
        </p:nvSpPr>
        <p:spPr>
          <a:xfrm>
            <a:off x="7208044" y="2513856"/>
            <a:ext cx="171450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C93C1E-5E6E-94F3-253D-4C39C29578DB}"/>
              </a:ext>
            </a:extLst>
          </p:cNvPr>
          <p:cNvSpPr/>
          <p:nvPr/>
        </p:nvSpPr>
        <p:spPr>
          <a:xfrm>
            <a:off x="7403306" y="2583180"/>
            <a:ext cx="246701" cy="140741"/>
          </a:xfrm>
          <a:prstGeom prst="rect">
            <a:avLst/>
          </a:prstGeom>
          <a:solidFill>
            <a:srgbClr val="E3C9E4"/>
          </a:solidFill>
          <a:ln>
            <a:solidFill>
              <a:srgbClr val="E3C9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7AF78-D04C-807B-0F8F-A4CA39C263BA}"/>
              </a:ext>
            </a:extLst>
          </p:cNvPr>
          <p:cNvSpPr/>
          <p:nvPr/>
        </p:nvSpPr>
        <p:spPr>
          <a:xfrm>
            <a:off x="9349737" y="2869227"/>
            <a:ext cx="171450" cy="210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12775A-039A-E391-8119-BD3945166557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20" name="Picture 14" descr="the-university-of-melbourne-vector-logo">
              <a:extLst>
                <a:ext uri="{FF2B5EF4-FFF2-40B4-BE49-F238E27FC236}">
                  <a16:creationId xmlns:a16="http://schemas.microsoft.com/office/drawing/2014/main" id="{5B93C7B0-C08E-236A-5834-FFDE2F350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6">
              <a:extLst>
                <a:ext uri="{FF2B5EF4-FFF2-40B4-BE49-F238E27FC236}">
                  <a16:creationId xmlns:a16="http://schemas.microsoft.com/office/drawing/2014/main" id="{F6652BDA-7EAB-58E8-D88A-FD05A09B00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210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4711B-078F-92D4-4791-5886A4E52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6241-1A69-7B5D-3A3E-05262D94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Pipeline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9E9B27-D362-B591-2CD6-152A765133F0}"/>
              </a:ext>
            </a:extLst>
          </p:cNvPr>
          <p:cNvCxnSpPr/>
          <p:nvPr/>
        </p:nvCxnSpPr>
        <p:spPr>
          <a:xfrm flipH="1">
            <a:off x="9890764" y="2583180"/>
            <a:ext cx="678180" cy="0"/>
          </a:xfrm>
          <a:prstGeom prst="straightConnector1">
            <a:avLst/>
          </a:prstGeom>
          <a:ln w="57150">
            <a:noFill/>
            <a:tailEnd type="triangle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A04937-7D8A-7834-C25B-91E42A196808}"/>
              </a:ext>
            </a:extLst>
          </p:cNvPr>
          <p:cNvGrpSpPr/>
          <p:nvPr/>
        </p:nvGrpSpPr>
        <p:grpSpPr>
          <a:xfrm>
            <a:off x="1715780" y="1569300"/>
            <a:ext cx="9546104" cy="3838954"/>
            <a:chOff x="1708636" y="1569300"/>
            <a:chExt cx="9546104" cy="3838954"/>
          </a:xfrm>
        </p:grpSpPr>
        <p:pic>
          <p:nvPicPr>
            <p:cNvPr id="11" name="Picture 10" descr="A diagram of a diagram of people sitting on a chair&#10;&#10;Description automatically generated">
              <a:extLst>
                <a:ext uri="{FF2B5EF4-FFF2-40B4-BE49-F238E27FC236}">
                  <a16:creationId xmlns:a16="http://schemas.microsoft.com/office/drawing/2014/main" id="{B16CBB04-F874-FA34-63A0-298749B6E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36" y="1569300"/>
              <a:ext cx="8273564" cy="383895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E92C1F-149D-9923-D4FC-81E6F73E477A}"/>
                </a:ext>
              </a:extLst>
            </p:cNvPr>
            <p:cNvGrpSpPr/>
            <p:nvPr/>
          </p:nvGrpSpPr>
          <p:grpSpPr>
            <a:xfrm>
              <a:off x="9706064" y="2271737"/>
              <a:ext cx="1548676" cy="2103417"/>
              <a:chOff x="9883695" y="2511476"/>
              <a:chExt cx="1653626" cy="22486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20411DC-9BAE-0132-6C1A-BFC3CD069EC4}"/>
                  </a:ext>
                </a:extLst>
              </p:cNvPr>
              <p:cNvSpPr txBox="1"/>
              <p:nvPr/>
            </p:nvSpPr>
            <p:spPr>
              <a:xfrm>
                <a:off x="9883695" y="2511476"/>
                <a:ext cx="1092555" cy="296122"/>
              </a:xfrm>
              <a:prstGeom prst="rect">
                <a:avLst/>
              </a:prstGeom>
              <a:solidFill>
                <a:srgbClr val="FCE3C6"/>
              </a:solidFill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Albedo Loss</a:t>
                </a:r>
                <a:endParaRPr lang="en-NZ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EA17D0-4ADB-E9DF-184F-4DBA844AEF05}"/>
                  </a:ext>
                </a:extLst>
              </p:cNvPr>
              <p:cNvSpPr txBox="1"/>
              <p:nvPr/>
            </p:nvSpPr>
            <p:spPr>
              <a:xfrm>
                <a:off x="9883695" y="2881246"/>
                <a:ext cx="1653626" cy="296122"/>
              </a:xfrm>
              <a:prstGeom prst="rect">
                <a:avLst/>
              </a:prstGeom>
              <a:solidFill>
                <a:srgbClr val="FFDDEA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Global Sparsity Loss</a:t>
                </a:r>
                <a:endParaRPr lang="en-NZ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BBFA915-7C9D-1216-513D-D7EF3424E3C3}"/>
                  </a:ext>
                </a:extLst>
              </p:cNvPr>
              <p:cNvSpPr txBox="1"/>
              <p:nvPr/>
            </p:nvSpPr>
            <p:spPr>
              <a:xfrm>
                <a:off x="9890764" y="4463983"/>
                <a:ext cx="767827" cy="296122"/>
              </a:xfrm>
              <a:prstGeom prst="rect">
                <a:avLst/>
              </a:prstGeom>
              <a:solidFill>
                <a:srgbClr val="C9E9F7"/>
              </a:solidFill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DA Loss</a:t>
                </a:r>
                <a:endParaRPr lang="en-NZ" dirty="0"/>
              </a:p>
            </p:txBody>
          </p: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5DEF8-4790-E1F5-1CC4-E3FDB90A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88319-9A2D-1951-A995-FA191603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999"/>
            <a:ext cx="2743200" cy="365125"/>
          </a:xfrm>
        </p:spPr>
        <p:txBody>
          <a:bodyPr/>
          <a:lstStyle/>
          <a:p>
            <a:fld id="{FDDC6861-6A24-4ACB-BCA2-8A99DDB3E20D}" type="slidenum">
              <a:rPr lang="en-NZ" smtClean="0"/>
              <a:t>7</a:t>
            </a:fld>
            <a:endParaRPr lang="en-NZ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353D18-50CD-059B-EAAC-3B921BC1A94A}"/>
              </a:ext>
            </a:extLst>
          </p:cNvPr>
          <p:cNvSpPr txBox="1"/>
          <p:nvPr/>
        </p:nvSpPr>
        <p:spPr>
          <a:xfrm>
            <a:off x="390694" y="2432961"/>
            <a:ext cx="1511767" cy="646331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134 3D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Albedo + Normal + </a:t>
            </a:r>
            <a:r>
              <a:rPr lang="en-NZ" sz="900" dirty="0" err="1"/>
              <a:t>Parsemap</a:t>
            </a:r>
            <a:r>
              <a:rPr lang="en-NZ" sz="900" dirty="0"/>
              <a:t> 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Lambertian reflectance</a:t>
            </a:r>
            <a:endParaRPr lang="en-NZ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6B7EFB-1B35-CCCB-BF84-0A1642F0ABCF}"/>
              </a:ext>
            </a:extLst>
          </p:cNvPr>
          <p:cNvSpPr txBox="1"/>
          <p:nvPr/>
        </p:nvSpPr>
        <p:spPr>
          <a:xfrm>
            <a:off x="390694" y="4205096"/>
            <a:ext cx="1511767" cy="5078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17,706 photographs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 err="1"/>
              <a:t>Parsemap</a:t>
            </a:r>
            <a:r>
              <a:rPr lang="en-NZ" sz="900" dirty="0"/>
              <a:t> labels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Realistic reflectance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45909D-8BE2-FB69-B1EE-03690CC1BAC1}"/>
              </a:ext>
            </a:extLst>
          </p:cNvPr>
          <p:cNvSpPr/>
          <p:nvPr/>
        </p:nvSpPr>
        <p:spPr>
          <a:xfrm>
            <a:off x="3651250" y="3079292"/>
            <a:ext cx="7772400" cy="2496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688AE-542F-8858-0797-2508E44A9497}"/>
              </a:ext>
            </a:extLst>
          </p:cNvPr>
          <p:cNvSpPr/>
          <p:nvPr/>
        </p:nvSpPr>
        <p:spPr>
          <a:xfrm>
            <a:off x="9620250" y="2180996"/>
            <a:ext cx="2266464" cy="2496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6F3EC-52BE-2A63-40A2-E07B9DD4ED75}"/>
              </a:ext>
            </a:extLst>
          </p:cNvPr>
          <p:cNvSpPr/>
          <p:nvPr/>
        </p:nvSpPr>
        <p:spPr>
          <a:xfrm>
            <a:off x="3965575" y="2723921"/>
            <a:ext cx="73025" cy="355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EE7C82-263D-B54C-9AA7-8F2CDC046783}"/>
              </a:ext>
            </a:extLst>
          </p:cNvPr>
          <p:cNvSpPr/>
          <p:nvPr/>
        </p:nvSpPr>
        <p:spPr>
          <a:xfrm>
            <a:off x="6719888" y="2368550"/>
            <a:ext cx="488156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1A87AF-BF6D-B72D-786C-4765A3BA4834}"/>
              </a:ext>
            </a:extLst>
          </p:cNvPr>
          <p:cNvSpPr/>
          <p:nvPr/>
        </p:nvSpPr>
        <p:spPr>
          <a:xfrm>
            <a:off x="7208044" y="2513856"/>
            <a:ext cx="171450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120765-8A6F-F0F6-E87B-B278AEB73876}"/>
              </a:ext>
            </a:extLst>
          </p:cNvPr>
          <p:cNvSpPr/>
          <p:nvPr/>
        </p:nvSpPr>
        <p:spPr>
          <a:xfrm>
            <a:off x="7403306" y="2583180"/>
            <a:ext cx="246701" cy="140741"/>
          </a:xfrm>
          <a:prstGeom prst="rect">
            <a:avLst/>
          </a:prstGeom>
          <a:solidFill>
            <a:srgbClr val="E3C9E4"/>
          </a:solidFill>
          <a:ln>
            <a:solidFill>
              <a:srgbClr val="E3C9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73282-A2CD-FC88-C734-D1CD0FA22B20}"/>
              </a:ext>
            </a:extLst>
          </p:cNvPr>
          <p:cNvSpPr/>
          <p:nvPr/>
        </p:nvSpPr>
        <p:spPr>
          <a:xfrm>
            <a:off x="9349737" y="2869227"/>
            <a:ext cx="171450" cy="210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9D1D90-CE17-CBE0-7142-FA1334BF3BC0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20" name="Picture 14" descr="the-university-of-melbourne-vector-logo">
              <a:extLst>
                <a:ext uri="{FF2B5EF4-FFF2-40B4-BE49-F238E27FC236}">
                  <a16:creationId xmlns:a16="http://schemas.microsoft.com/office/drawing/2014/main" id="{B6DCBB9B-80B5-AF24-051B-688B3A58F7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6">
              <a:extLst>
                <a:ext uri="{FF2B5EF4-FFF2-40B4-BE49-F238E27FC236}">
                  <a16:creationId xmlns:a16="http://schemas.microsoft.com/office/drawing/2014/main" id="{BF4520C9-4492-2C17-346F-2231AB5DD6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977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29DDA-2AA0-3D4D-E776-1D4E0625B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7302-BEBE-78F7-0611-8C228A84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Pipeline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FFF1C9-574E-9CC9-D476-620832BE79E3}"/>
              </a:ext>
            </a:extLst>
          </p:cNvPr>
          <p:cNvCxnSpPr/>
          <p:nvPr/>
        </p:nvCxnSpPr>
        <p:spPr>
          <a:xfrm flipH="1">
            <a:off x="9890764" y="2583180"/>
            <a:ext cx="678180" cy="0"/>
          </a:xfrm>
          <a:prstGeom prst="straightConnector1">
            <a:avLst/>
          </a:prstGeom>
          <a:ln w="57150">
            <a:noFill/>
            <a:tailEnd type="triangle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31AA72-8109-123A-2410-D69AB907A56A}"/>
              </a:ext>
            </a:extLst>
          </p:cNvPr>
          <p:cNvGrpSpPr/>
          <p:nvPr/>
        </p:nvGrpSpPr>
        <p:grpSpPr>
          <a:xfrm>
            <a:off x="1715780" y="1569300"/>
            <a:ext cx="9546104" cy="3838954"/>
            <a:chOff x="1708636" y="1569300"/>
            <a:chExt cx="9546104" cy="3838954"/>
          </a:xfrm>
        </p:grpSpPr>
        <p:pic>
          <p:nvPicPr>
            <p:cNvPr id="11" name="Picture 10" descr="A diagram of a diagram of people sitting on a chair&#10;&#10;Description automatically generated">
              <a:extLst>
                <a:ext uri="{FF2B5EF4-FFF2-40B4-BE49-F238E27FC236}">
                  <a16:creationId xmlns:a16="http://schemas.microsoft.com/office/drawing/2014/main" id="{6E0FE7FE-5EE7-EEE8-806D-A19CD7C3D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36" y="1569300"/>
              <a:ext cx="8273564" cy="383895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FB0EF4-D6B0-0579-609A-F2D60D4B6986}"/>
                </a:ext>
              </a:extLst>
            </p:cNvPr>
            <p:cNvGrpSpPr/>
            <p:nvPr/>
          </p:nvGrpSpPr>
          <p:grpSpPr>
            <a:xfrm>
              <a:off x="9706064" y="2271737"/>
              <a:ext cx="1548676" cy="2103417"/>
              <a:chOff x="9883695" y="2511476"/>
              <a:chExt cx="1653626" cy="22486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0F01D4-D700-CC78-1762-60F3AD0B12DA}"/>
                  </a:ext>
                </a:extLst>
              </p:cNvPr>
              <p:cNvSpPr txBox="1"/>
              <p:nvPr/>
            </p:nvSpPr>
            <p:spPr>
              <a:xfrm>
                <a:off x="9883695" y="2511476"/>
                <a:ext cx="1092555" cy="296122"/>
              </a:xfrm>
              <a:prstGeom prst="rect">
                <a:avLst/>
              </a:prstGeom>
              <a:solidFill>
                <a:srgbClr val="FCE3C6"/>
              </a:solidFill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Albedo Loss</a:t>
                </a:r>
                <a:endParaRPr lang="en-NZ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CA18A6-0E35-04E6-A6F8-27DE0690D16F}"/>
                  </a:ext>
                </a:extLst>
              </p:cNvPr>
              <p:cNvSpPr txBox="1"/>
              <p:nvPr/>
            </p:nvSpPr>
            <p:spPr>
              <a:xfrm>
                <a:off x="9883695" y="2881246"/>
                <a:ext cx="1653626" cy="296122"/>
              </a:xfrm>
              <a:prstGeom prst="rect">
                <a:avLst/>
              </a:prstGeom>
              <a:solidFill>
                <a:srgbClr val="FFDDEA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Global Sparsity Loss</a:t>
                </a:r>
                <a:endParaRPr lang="en-NZ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934813-2865-7ACD-D69F-1EA1B79B90D7}"/>
                  </a:ext>
                </a:extLst>
              </p:cNvPr>
              <p:cNvSpPr txBox="1"/>
              <p:nvPr/>
            </p:nvSpPr>
            <p:spPr>
              <a:xfrm>
                <a:off x="9890764" y="4463983"/>
                <a:ext cx="767827" cy="296122"/>
              </a:xfrm>
              <a:prstGeom prst="rect">
                <a:avLst/>
              </a:prstGeom>
              <a:solidFill>
                <a:srgbClr val="C9E9F7"/>
              </a:solidFill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DA Loss</a:t>
                </a:r>
                <a:endParaRPr lang="en-NZ" dirty="0"/>
              </a:p>
            </p:txBody>
          </p: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04905-799C-9904-C9DD-DFC9E6B1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F166C-187B-610F-9106-A70B1FB2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999"/>
            <a:ext cx="2743200" cy="365125"/>
          </a:xfrm>
        </p:spPr>
        <p:txBody>
          <a:bodyPr/>
          <a:lstStyle/>
          <a:p>
            <a:fld id="{FDDC6861-6A24-4ACB-BCA2-8A99DDB3E20D}" type="slidenum">
              <a:rPr lang="en-NZ" smtClean="0"/>
              <a:t>8</a:t>
            </a:fld>
            <a:endParaRPr lang="en-NZ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4429B-1803-E47F-81C7-E00C7F867C01}"/>
              </a:ext>
            </a:extLst>
          </p:cNvPr>
          <p:cNvSpPr txBox="1"/>
          <p:nvPr/>
        </p:nvSpPr>
        <p:spPr>
          <a:xfrm>
            <a:off x="390694" y="2432961"/>
            <a:ext cx="1511767" cy="646331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134 3D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Albedo + Normal + </a:t>
            </a:r>
            <a:r>
              <a:rPr lang="en-NZ" sz="900" dirty="0" err="1"/>
              <a:t>Parsemap</a:t>
            </a:r>
            <a:r>
              <a:rPr lang="en-NZ" sz="900" dirty="0"/>
              <a:t> 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Lambertian reflectance</a:t>
            </a:r>
            <a:endParaRPr lang="en-NZ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2EE19-8729-6D42-A556-4828CD3E8B4B}"/>
              </a:ext>
            </a:extLst>
          </p:cNvPr>
          <p:cNvSpPr txBox="1"/>
          <p:nvPr/>
        </p:nvSpPr>
        <p:spPr>
          <a:xfrm>
            <a:off x="390694" y="4205096"/>
            <a:ext cx="1511767" cy="5078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17,706 photographs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 err="1"/>
              <a:t>Parsemap</a:t>
            </a:r>
            <a:r>
              <a:rPr lang="en-NZ" sz="900" dirty="0"/>
              <a:t> labels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Realistic reflectance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DAE153-0227-6512-DF21-A17A620AC18A}"/>
              </a:ext>
            </a:extLst>
          </p:cNvPr>
          <p:cNvSpPr/>
          <p:nvPr/>
        </p:nvSpPr>
        <p:spPr>
          <a:xfrm>
            <a:off x="3651250" y="3079292"/>
            <a:ext cx="7772400" cy="2496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428DDD-99F5-24DE-C884-38B6DD0BBADD}"/>
              </a:ext>
            </a:extLst>
          </p:cNvPr>
          <p:cNvSpPr/>
          <p:nvPr/>
        </p:nvSpPr>
        <p:spPr>
          <a:xfrm>
            <a:off x="9620250" y="2583180"/>
            <a:ext cx="2266464" cy="209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019E4-0A97-FC62-196B-ADC2B8C634AC}"/>
              </a:ext>
            </a:extLst>
          </p:cNvPr>
          <p:cNvSpPr/>
          <p:nvPr/>
        </p:nvSpPr>
        <p:spPr>
          <a:xfrm>
            <a:off x="3965575" y="2723921"/>
            <a:ext cx="73025" cy="355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D9448D-3DAB-7A77-9925-FC767A1F3362}"/>
              </a:ext>
            </a:extLst>
          </p:cNvPr>
          <p:cNvSpPr/>
          <p:nvPr/>
        </p:nvSpPr>
        <p:spPr>
          <a:xfrm>
            <a:off x="6719888" y="2368550"/>
            <a:ext cx="488156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B427F-8D40-D7C2-266E-669900F2119D}"/>
              </a:ext>
            </a:extLst>
          </p:cNvPr>
          <p:cNvSpPr/>
          <p:nvPr/>
        </p:nvSpPr>
        <p:spPr>
          <a:xfrm>
            <a:off x="7208044" y="2513856"/>
            <a:ext cx="171450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6616F9-EFEC-8594-5806-78B6907ABE27}"/>
              </a:ext>
            </a:extLst>
          </p:cNvPr>
          <p:cNvSpPr/>
          <p:nvPr/>
        </p:nvSpPr>
        <p:spPr>
          <a:xfrm>
            <a:off x="7403306" y="2583180"/>
            <a:ext cx="246701" cy="140741"/>
          </a:xfrm>
          <a:prstGeom prst="rect">
            <a:avLst/>
          </a:prstGeom>
          <a:solidFill>
            <a:srgbClr val="E3C9E4"/>
          </a:solidFill>
          <a:ln>
            <a:solidFill>
              <a:srgbClr val="E3C9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0D7C42-C752-0318-AC00-48C2923C9FCC}"/>
              </a:ext>
            </a:extLst>
          </p:cNvPr>
          <p:cNvSpPr/>
          <p:nvPr/>
        </p:nvSpPr>
        <p:spPr>
          <a:xfrm>
            <a:off x="9349737" y="2869227"/>
            <a:ext cx="171450" cy="210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9E107-0EFC-1D97-80C3-E178BAEEA00C}"/>
              </a:ext>
            </a:extLst>
          </p:cNvPr>
          <p:cNvSpPr txBox="1"/>
          <p:nvPr/>
        </p:nvSpPr>
        <p:spPr>
          <a:xfrm>
            <a:off x="4619908" y="3498620"/>
            <a:ext cx="1023214" cy="276999"/>
          </a:xfrm>
          <a:prstGeom prst="rect">
            <a:avLst/>
          </a:prstGeom>
          <a:solidFill>
            <a:srgbClr val="FCE3C6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Albedo Loss</a:t>
            </a:r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7B7D77-E3ED-A82D-02E0-EB396559AB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057" t="49111" r="4938" b="44778"/>
          <a:stretch/>
        </p:blipFill>
        <p:spPr>
          <a:xfrm>
            <a:off x="5668804" y="3356793"/>
            <a:ext cx="4320540" cy="4124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6E3EB3-41DD-D1FC-3489-F0BCB0B46B23}"/>
              </a:ext>
            </a:extLst>
          </p:cNvPr>
          <p:cNvSpPr txBox="1"/>
          <p:nvPr/>
        </p:nvSpPr>
        <p:spPr>
          <a:xfrm>
            <a:off x="5900630" y="2808837"/>
            <a:ext cx="858310" cy="276999"/>
          </a:xfrm>
          <a:prstGeom prst="rect">
            <a:avLst/>
          </a:prstGeom>
          <a:solidFill>
            <a:srgbClr val="FFDDEA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Prior Loss</a:t>
            </a:r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31054B-C4F1-76C1-6620-D94B90C29485}"/>
              </a:ext>
            </a:extLst>
          </p:cNvPr>
          <p:cNvSpPr txBox="1"/>
          <p:nvPr/>
        </p:nvSpPr>
        <p:spPr>
          <a:xfrm>
            <a:off x="4619908" y="3917948"/>
            <a:ext cx="1023214" cy="276999"/>
          </a:xfrm>
          <a:prstGeom prst="rect">
            <a:avLst/>
          </a:prstGeom>
          <a:solidFill>
            <a:srgbClr val="FFDDEA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Prior Loss</a:t>
            </a:r>
            <a:endParaRPr lang="en-NZ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A3CF54-F9C2-4A06-EBFE-C213202518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725" t="51667" r="6436" b="43009"/>
          <a:stretch/>
        </p:blipFill>
        <p:spPr>
          <a:xfrm>
            <a:off x="5699284" y="3843859"/>
            <a:ext cx="5900138" cy="41247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2963132-9918-F397-4BD2-37D3307EF914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26" name="Picture 14" descr="the-university-of-melbourne-vector-logo">
              <a:extLst>
                <a:ext uri="{FF2B5EF4-FFF2-40B4-BE49-F238E27FC236}">
                  <a16:creationId xmlns:a16="http://schemas.microsoft.com/office/drawing/2014/main" id="{5ACE625F-0472-C121-8F3D-C8789CFD60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6">
              <a:extLst>
                <a:ext uri="{FF2B5EF4-FFF2-40B4-BE49-F238E27FC236}">
                  <a16:creationId xmlns:a16="http://schemas.microsoft.com/office/drawing/2014/main" id="{FB542C08-03D7-067E-14B1-A28010AA68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649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07CFA-D159-9CD2-E554-03265C5D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A0B9-57C9-115F-743D-B589265B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Pipeline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AF5A5E-5A8A-161D-6488-8EDE768250C9}"/>
              </a:ext>
            </a:extLst>
          </p:cNvPr>
          <p:cNvCxnSpPr/>
          <p:nvPr/>
        </p:nvCxnSpPr>
        <p:spPr>
          <a:xfrm flipH="1">
            <a:off x="9890764" y="2583180"/>
            <a:ext cx="678180" cy="0"/>
          </a:xfrm>
          <a:prstGeom prst="straightConnector1">
            <a:avLst/>
          </a:prstGeom>
          <a:ln w="57150">
            <a:noFill/>
            <a:tailEnd type="triangle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AF7B3D-1894-7428-D2B5-0FC511CDD2A3}"/>
              </a:ext>
            </a:extLst>
          </p:cNvPr>
          <p:cNvGrpSpPr/>
          <p:nvPr/>
        </p:nvGrpSpPr>
        <p:grpSpPr>
          <a:xfrm>
            <a:off x="1715780" y="1569300"/>
            <a:ext cx="9546104" cy="3838954"/>
            <a:chOff x="1708636" y="1569300"/>
            <a:chExt cx="9546104" cy="3838954"/>
          </a:xfrm>
        </p:grpSpPr>
        <p:pic>
          <p:nvPicPr>
            <p:cNvPr id="11" name="Picture 10" descr="A diagram of a diagram of people sitting on a chair&#10;&#10;Description automatically generated">
              <a:extLst>
                <a:ext uri="{FF2B5EF4-FFF2-40B4-BE49-F238E27FC236}">
                  <a16:creationId xmlns:a16="http://schemas.microsoft.com/office/drawing/2014/main" id="{B61982BB-4365-874D-4665-96AF21B73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36" y="1569300"/>
              <a:ext cx="8273564" cy="3838954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175CB98-19A2-4558-BA5C-C2DB7228707C}"/>
                </a:ext>
              </a:extLst>
            </p:cNvPr>
            <p:cNvGrpSpPr/>
            <p:nvPr/>
          </p:nvGrpSpPr>
          <p:grpSpPr>
            <a:xfrm>
              <a:off x="9706064" y="2271737"/>
              <a:ext cx="1548676" cy="2103417"/>
              <a:chOff x="9883695" y="2511476"/>
              <a:chExt cx="1653626" cy="22486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A8EE15-9BA2-FEDE-8AA5-76010F8EDAB6}"/>
                  </a:ext>
                </a:extLst>
              </p:cNvPr>
              <p:cNvSpPr txBox="1"/>
              <p:nvPr/>
            </p:nvSpPr>
            <p:spPr>
              <a:xfrm>
                <a:off x="9883695" y="2511476"/>
                <a:ext cx="1092555" cy="296122"/>
              </a:xfrm>
              <a:prstGeom prst="rect">
                <a:avLst/>
              </a:prstGeom>
              <a:solidFill>
                <a:srgbClr val="FCE3C6"/>
              </a:solidFill>
              <a:ln w="38100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Albedo Loss</a:t>
                </a:r>
                <a:endParaRPr lang="en-NZ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A138E2-D3AD-9300-2077-EBA801FAC441}"/>
                  </a:ext>
                </a:extLst>
              </p:cNvPr>
              <p:cNvSpPr txBox="1"/>
              <p:nvPr/>
            </p:nvSpPr>
            <p:spPr>
              <a:xfrm>
                <a:off x="9883695" y="2881246"/>
                <a:ext cx="1653626" cy="296122"/>
              </a:xfrm>
              <a:prstGeom prst="rect">
                <a:avLst/>
              </a:prstGeom>
              <a:solidFill>
                <a:srgbClr val="FFDDEA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Global Sparsity Loss</a:t>
                </a:r>
                <a:endParaRPr lang="en-NZ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528467-BE88-BFC8-F8E0-A0601F6D6017}"/>
                  </a:ext>
                </a:extLst>
              </p:cNvPr>
              <p:cNvSpPr txBox="1"/>
              <p:nvPr/>
            </p:nvSpPr>
            <p:spPr>
              <a:xfrm>
                <a:off x="9890764" y="4463983"/>
                <a:ext cx="767827" cy="296122"/>
              </a:xfrm>
              <a:prstGeom prst="rect">
                <a:avLst/>
              </a:prstGeom>
              <a:solidFill>
                <a:srgbClr val="C9E9F7"/>
              </a:solidFill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Z" sz="1200" dirty="0"/>
                  <a:t>DA Loss</a:t>
                </a:r>
                <a:endParaRPr lang="en-NZ" dirty="0"/>
              </a:p>
            </p:txBody>
          </p: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ED3C13-65A2-FD43-4385-B17F8974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000"/>
            <a:ext cx="4114800" cy="365125"/>
          </a:xfrm>
        </p:spPr>
        <p:txBody>
          <a:bodyPr/>
          <a:lstStyle/>
          <a:p>
            <a:r>
              <a:rPr lang="en-GB"/>
              <a:t>J. Weir et al. Full-body De-lighting, ACCV 2024</a:t>
            </a:r>
            <a:endParaRPr lang="en-NZ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6D32D-485B-3EDA-558A-E826F0DD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999"/>
            <a:ext cx="2743200" cy="365125"/>
          </a:xfrm>
        </p:spPr>
        <p:txBody>
          <a:bodyPr/>
          <a:lstStyle/>
          <a:p>
            <a:fld id="{FDDC6861-6A24-4ACB-BCA2-8A99DDB3E20D}" type="slidenum">
              <a:rPr lang="en-NZ" smtClean="0"/>
              <a:t>9</a:t>
            </a:fld>
            <a:endParaRPr lang="en-NZ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9A6767-A70A-1F26-641D-615BC637D88D}"/>
              </a:ext>
            </a:extLst>
          </p:cNvPr>
          <p:cNvSpPr txBox="1"/>
          <p:nvPr/>
        </p:nvSpPr>
        <p:spPr>
          <a:xfrm>
            <a:off x="390694" y="2432961"/>
            <a:ext cx="1511767" cy="646331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134 3D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Albedo + Normal + </a:t>
            </a:r>
            <a:r>
              <a:rPr lang="en-NZ" sz="900" dirty="0" err="1"/>
              <a:t>Parsemap</a:t>
            </a:r>
            <a:r>
              <a:rPr lang="en-NZ" sz="900" dirty="0"/>
              <a:t> 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Lambertian reflectance</a:t>
            </a:r>
            <a:endParaRPr lang="en-NZ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AE9B0-3814-87D2-19F6-3F4ED5ABCFCC}"/>
              </a:ext>
            </a:extLst>
          </p:cNvPr>
          <p:cNvSpPr txBox="1"/>
          <p:nvPr/>
        </p:nvSpPr>
        <p:spPr>
          <a:xfrm>
            <a:off x="390694" y="4205096"/>
            <a:ext cx="1511767" cy="5078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17,706 photographs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 err="1"/>
              <a:t>Parsemap</a:t>
            </a:r>
            <a:r>
              <a:rPr lang="en-NZ" sz="900" dirty="0"/>
              <a:t> labels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Z" sz="900" dirty="0"/>
              <a:t>Realistic reflectance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42AFCD-F767-F2FD-D83F-306C8FFB19B0}"/>
              </a:ext>
            </a:extLst>
          </p:cNvPr>
          <p:cNvSpPr/>
          <p:nvPr/>
        </p:nvSpPr>
        <p:spPr>
          <a:xfrm>
            <a:off x="3651250" y="3079292"/>
            <a:ext cx="7772400" cy="2496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872389-6F6A-83CB-3E3F-70ED5847C32A}"/>
              </a:ext>
            </a:extLst>
          </p:cNvPr>
          <p:cNvSpPr/>
          <p:nvPr/>
        </p:nvSpPr>
        <p:spPr>
          <a:xfrm>
            <a:off x="9603190" y="3014141"/>
            <a:ext cx="2266464" cy="1631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ACC756-1F36-4540-D340-F1E58C48D437}"/>
              </a:ext>
            </a:extLst>
          </p:cNvPr>
          <p:cNvSpPr/>
          <p:nvPr/>
        </p:nvSpPr>
        <p:spPr>
          <a:xfrm>
            <a:off x="3965575" y="2723921"/>
            <a:ext cx="73025" cy="355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1028FE-B854-2D2E-D002-744FEC0DBC86}"/>
              </a:ext>
            </a:extLst>
          </p:cNvPr>
          <p:cNvSpPr/>
          <p:nvPr/>
        </p:nvSpPr>
        <p:spPr>
          <a:xfrm>
            <a:off x="6719888" y="2368550"/>
            <a:ext cx="488156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0D5550-DCF6-396B-C86D-EE6163F71E7D}"/>
              </a:ext>
            </a:extLst>
          </p:cNvPr>
          <p:cNvSpPr/>
          <p:nvPr/>
        </p:nvSpPr>
        <p:spPr>
          <a:xfrm>
            <a:off x="7208044" y="2513856"/>
            <a:ext cx="171450" cy="710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BCDCFA-6F61-080F-732B-9F99E6ED68C9}"/>
              </a:ext>
            </a:extLst>
          </p:cNvPr>
          <p:cNvSpPr/>
          <p:nvPr/>
        </p:nvSpPr>
        <p:spPr>
          <a:xfrm>
            <a:off x="7403306" y="2583180"/>
            <a:ext cx="246701" cy="140741"/>
          </a:xfrm>
          <a:prstGeom prst="rect">
            <a:avLst/>
          </a:prstGeom>
          <a:solidFill>
            <a:srgbClr val="E3C9E4"/>
          </a:solidFill>
          <a:ln>
            <a:solidFill>
              <a:srgbClr val="E3C9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FF06C8-5E5B-2048-3650-2442E125A802}"/>
              </a:ext>
            </a:extLst>
          </p:cNvPr>
          <p:cNvSpPr/>
          <p:nvPr/>
        </p:nvSpPr>
        <p:spPr>
          <a:xfrm>
            <a:off x="9349737" y="2869227"/>
            <a:ext cx="171450" cy="210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3465D-4CFF-C3DB-99BC-9496B41C0965}"/>
              </a:ext>
            </a:extLst>
          </p:cNvPr>
          <p:cNvSpPr txBox="1"/>
          <p:nvPr/>
        </p:nvSpPr>
        <p:spPr>
          <a:xfrm>
            <a:off x="4619908" y="3498620"/>
            <a:ext cx="1023214" cy="276999"/>
          </a:xfrm>
          <a:prstGeom prst="rect">
            <a:avLst/>
          </a:prstGeom>
          <a:solidFill>
            <a:srgbClr val="FCE3C6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Albedo Loss</a:t>
            </a:r>
            <a:endParaRPr lang="en-N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E71F7-AC1D-D155-9DF8-AEB96489DB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9057" t="49111" r="4938" b="44778"/>
          <a:stretch/>
        </p:blipFill>
        <p:spPr>
          <a:xfrm>
            <a:off x="5668804" y="3356793"/>
            <a:ext cx="4320540" cy="4124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A7D3D7-7F9B-ED13-631E-79CECCCC0373}"/>
              </a:ext>
            </a:extLst>
          </p:cNvPr>
          <p:cNvSpPr txBox="1"/>
          <p:nvPr/>
        </p:nvSpPr>
        <p:spPr>
          <a:xfrm>
            <a:off x="5900630" y="2808837"/>
            <a:ext cx="858310" cy="276999"/>
          </a:xfrm>
          <a:prstGeom prst="rect">
            <a:avLst/>
          </a:prstGeom>
          <a:solidFill>
            <a:srgbClr val="FFDDEA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Prior Loss</a:t>
            </a:r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3FA13-D127-5588-8059-C84289C8EFA5}"/>
              </a:ext>
            </a:extLst>
          </p:cNvPr>
          <p:cNvSpPr txBox="1"/>
          <p:nvPr/>
        </p:nvSpPr>
        <p:spPr>
          <a:xfrm>
            <a:off x="4619908" y="3917948"/>
            <a:ext cx="1023214" cy="276999"/>
          </a:xfrm>
          <a:prstGeom prst="rect">
            <a:avLst/>
          </a:prstGeom>
          <a:solidFill>
            <a:srgbClr val="FFDDEA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Prior Loss</a:t>
            </a:r>
            <a:endParaRPr lang="en-NZ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D49ECA-828E-3CAF-E8FA-FD6EEC7B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725" t="51667" r="6436" b="43009"/>
          <a:stretch/>
        </p:blipFill>
        <p:spPr>
          <a:xfrm>
            <a:off x="5699284" y="3843859"/>
            <a:ext cx="5900138" cy="4124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72133B9-D782-F50A-16AB-E48CA9F5D70F}"/>
              </a:ext>
            </a:extLst>
          </p:cNvPr>
          <p:cNvSpPr txBox="1"/>
          <p:nvPr/>
        </p:nvSpPr>
        <p:spPr>
          <a:xfrm>
            <a:off x="9706064" y="2617628"/>
            <a:ext cx="1548676" cy="276999"/>
          </a:xfrm>
          <a:prstGeom prst="rect">
            <a:avLst/>
          </a:prstGeom>
          <a:solidFill>
            <a:srgbClr val="FFDDEA"/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1200" dirty="0"/>
              <a:t>Global Sparsity Loss</a:t>
            </a:r>
            <a:endParaRPr lang="en-NZ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E80D6E-9870-7F70-AC58-A656C43C598B}"/>
              </a:ext>
            </a:extLst>
          </p:cNvPr>
          <p:cNvGrpSpPr/>
          <p:nvPr/>
        </p:nvGrpSpPr>
        <p:grpSpPr>
          <a:xfrm>
            <a:off x="138395" y="140529"/>
            <a:ext cx="1570899" cy="176591"/>
            <a:chOff x="31715" y="64329"/>
            <a:chExt cx="1570899" cy="176591"/>
          </a:xfrm>
        </p:grpSpPr>
        <p:pic>
          <p:nvPicPr>
            <p:cNvPr id="28" name="Picture 14" descr="the-university-of-melbourne-vector-logo">
              <a:extLst>
                <a:ext uri="{FF2B5EF4-FFF2-40B4-BE49-F238E27FC236}">
                  <a16:creationId xmlns:a16="http://schemas.microsoft.com/office/drawing/2014/main" id="{7E9D904F-1569-3D35-4CAD-3507C8FC64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0" b="6064"/>
            <a:stretch/>
          </p:blipFill>
          <p:spPr bwMode="auto">
            <a:xfrm>
              <a:off x="883022" y="64329"/>
              <a:ext cx="719592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00FB4CBB-92A1-E5E0-B6D7-48C3A6C1C9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60" b="28880"/>
            <a:stretch/>
          </p:blipFill>
          <p:spPr bwMode="auto">
            <a:xfrm>
              <a:off x="31715" y="64329"/>
              <a:ext cx="733079" cy="1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9976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901</Words>
  <Application>Microsoft Office PowerPoint</Application>
  <PresentationFormat>Widescreen</PresentationFormat>
  <Paragraphs>218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맑은 고딕</vt:lpstr>
      <vt:lpstr>-apple-system</vt:lpstr>
      <vt:lpstr>Aptos</vt:lpstr>
      <vt:lpstr>Aptos Display</vt:lpstr>
      <vt:lpstr>Arial</vt:lpstr>
      <vt:lpstr>Calibri</vt:lpstr>
      <vt:lpstr>Consolas</vt:lpstr>
      <vt:lpstr>Courier New</vt:lpstr>
      <vt:lpstr>Office Theme</vt:lpstr>
      <vt:lpstr>Full-body Human De-lighting with Semi-Supervised Learning</vt:lpstr>
      <vt:lpstr>Motivation</vt:lpstr>
      <vt:lpstr>Motivation</vt:lpstr>
      <vt:lpstr>Challenges</vt:lpstr>
      <vt:lpstr>Challenges – Training Data Acquisition</vt:lpstr>
      <vt:lpstr>Pipeline</vt:lpstr>
      <vt:lpstr>Pipeline</vt:lpstr>
      <vt:lpstr>Pipeline</vt:lpstr>
      <vt:lpstr>Pipeline</vt:lpstr>
      <vt:lpstr>Global Sparsity Loss</vt:lpstr>
      <vt:lpstr>Global Sparsity Loss</vt:lpstr>
      <vt:lpstr>Global Sparsity Loss</vt:lpstr>
      <vt:lpstr>Global Sparsity Loss</vt:lpstr>
      <vt:lpstr>Domain Adaptation</vt:lpstr>
      <vt:lpstr>Domain Adaptation</vt:lpstr>
      <vt:lpstr>Domain Adaptation</vt:lpstr>
      <vt:lpstr>Domain Adaptation</vt:lpstr>
      <vt:lpstr>Results - Comparisons</vt:lpstr>
      <vt:lpstr>PowerPoint Presentation</vt:lpstr>
      <vt:lpstr>Results – Domain Adaptation Ablation</vt:lpstr>
      <vt:lpstr>Conclusion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Joshua Weir</dc:creator>
  <cp:lastModifiedBy>Andrew Chalmers</cp:lastModifiedBy>
  <cp:revision>211</cp:revision>
  <dcterms:created xsi:type="dcterms:W3CDTF">2024-11-25T11:03:01Z</dcterms:created>
  <dcterms:modified xsi:type="dcterms:W3CDTF">2024-12-26T10:54:20Z</dcterms:modified>
</cp:coreProperties>
</file>